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599F-ED6C-C7EC-7C9B-325DCCD73A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540DB2-9B1A-8388-58A8-0C931FC73C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4E2E1D-4531-0927-011E-E96AFD6AAB5E}"/>
              </a:ext>
            </a:extLst>
          </p:cNvPr>
          <p:cNvSpPr>
            <a:spLocks noGrp="1"/>
          </p:cNvSpPr>
          <p:nvPr>
            <p:ph type="dt" sz="half" idx="10"/>
          </p:nvPr>
        </p:nvSpPr>
        <p:spPr/>
        <p:txBody>
          <a:bodyPr/>
          <a:lstStyle/>
          <a:p>
            <a:fld id="{83B0AA3F-D11B-4EF0-8E77-7D13729D2577}" type="datetimeFigureOut">
              <a:rPr lang="en-GB" smtClean="0"/>
              <a:t>12/03/2025</a:t>
            </a:fld>
            <a:endParaRPr lang="en-GB"/>
          </a:p>
        </p:txBody>
      </p:sp>
      <p:sp>
        <p:nvSpPr>
          <p:cNvPr id="5" name="Footer Placeholder 4">
            <a:extLst>
              <a:ext uri="{FF2B5EF4-FFF2-40B4-BE49-F238E27FC236}">
                <a16:creationId xmlns:a16="http://schemas.microsoft.com/office/drawing/2014/main" id="{A1CAFD06-3241-8585-51D2-1EFCA1DF9E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214E31-231B-79D3-FB15-9F32FE8609D9}"/>
              </a:ext>
            </a:extLst>
          </p:cNvPr>
          <p:cNvSpPr>
            <a:spLocks noGrp="1"/>
          </p:cNvSpPr>
          <p:nvPr>
            <p:ph type="sldNum" sz="quarter" idx="12"/>
          </p:nvPr>
        </p:nvSpPr>
        <p:spPr/>
        <p:txBody>
          <a:bodyPr/>
          <a:lstStyle/>
          <a:p>
            <a:fld id="{90269EA3-E915-42D6-B8D7-DAED7E10D838}" type="slidenum">
              <a:rPr lang="en-GB" smtClean="0"/>
              <a:t>‹#›</a:t>
            </a:fld>
            <a:endParaRPr lang="en-GB"/>
          </a:p>
        </p:txBody>
      </p:sp>
    </p:spTree>
    <p:extLst>
      <p:ext uri="{BB962C8B-B14F-4D97-AF65-F5344CB8AC3E}">
        <p14:creationId xmlns:p14="http://schemas.microsoft.com/office/powerpoint/2010/main" val="3877120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F6AF-807B-4580-C570-4BF70999F9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32F5C7-FA5F-34DF-61A7-B0BAE4C6C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86AEB9-3D2D-23AC-B302-715DE21C01CF}"/>
              </a:ext>
            </a:extLst>
          </p:cNvPr>
          <p:cNvSpPr>
            <a:spLocks noGrp="1"/>
          </p:cNvSpPr>
          <p:nvPr>
            <p:ph type="dt" sz="half" idx="10"/>
          </p:nvPr>
        </p:nvSpPr>
        <p:spPr/>
        <p:txBody>
          <a:bodyPr/>
          <a:lstStyle/>
          <a:p>
            <a:fld id="{83B0AA3F-D11B-4EF0-8E77-7D13729D2577}" type="datetimeFigureOut">
              <a:rPr lang="en-GB" smtClean="0"/>
              <a:t>12/03/2025</a:t>
            </a:fld>
            <a:endParaRPr lang="en-GB"/>
          </a:p>
        </p:txBody>
      </p:sp>
      <p:sp>
        <p:nvSpPr>
          <p:cNvPr id="5" name="Footer Placeholder 4">
            <a:extLst>
              <a:ext uri="{FF2B5EF4-FFF2-40B4-BE49-F238E27FC236}">
                <a16:creationId xmlns:a16="http://schemas.microsoft.com/office/drawing/2014/main" id="{45C7A6CC-1A61-CDC7-8CE5-855D8FA13B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EE865-6933-286F-3DBE-8C1E0DE64050}"/>
              </a:ext>
            </a:extLst>
          </p:cNvPr>
          <p:cNvSpPr>
            <a:spLocks noGrp="1"/>
          </p:cNvSpPr>
          <p:nvPr>
            <p:ph type="sldNum" sz="quarter" idx="12"/>
          </p:nvPr>
        </p:nvSpPr>
        <p:spPr/>
        <p:txBody>
          <a:bodyPr/>
          <a:lstStyle/>
          <a:p>
            <a:fld id="{90269EA3-E915-42D6-B8D7-DAED7E10D838}" type="slidenum">
              <a:rPr lang="en-GB" smtClean="0"/>
              <a:t>‹#›</a:t>
            </a:fld>
            <a:endParaRPr lang="en-GB"/>
          </a:p>
        </p:txBody>
      </p:sp>
    </p:spTree>
    <p:extLst>
      <p:ext uri="{BB962C8B-B14F-4D97-AF65-F5344CB8AC3E}">
        <p14:creationId xmlns:p14="http://schemas.microsoft.com/office/powerpoint/2010/main" val="375229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52251E-2028-A058-FE66-6C32208FE3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92B6EF-6D94-AF59-5E10-22461CE852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A9963F-A329-AA95-0F3A-B6AAE84537DB}"/>
              </a:ext>
            </a:extLst>
          </p:cNvPr>
          <p:cNvSpPr>
            <a:spLocks noGrp="1"/>
          </p:cNvSpPr>
          <p:nvPr>
            <p:ph type="dt" sz="half" idx="10"/>
          </p:nvPr>
        </p:nvSpPr>
        <p:spPr/>
        <p:txBody>
          <a:bodyPr/>
          <a:lstStyle/>
          <a:p>
            <a:fld id="{83B0AA3F-D11B-4EF0-8E77-7D13729D2577}" type="datetimeFigureOut">
              <a:rPr lang="en-GB" smtClean="0"/>
              <a:t>12/03/2025</a:t>
            </a:fld>
            <a:endParaRPr lang="en-GB"/>
          </a:p>
        </p:txBody>
      </p:sp>
      <p:sp>
        <p:nvSpPr>
          <p:cNvPr id="5" name="Footer Placeholder 4">
            <a:extLst>
              <a:ext uri="{FF2B5EF4-FFF2-40B4-BE49-F238E27FC236}">
                <a16:creationId xmlns:a16="http://schemas.microsoft.com/office/drawing/2014/main" id="{A3E2890C-E5E6-3FA3-E1EE-97C74425F0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13E8C2-FDA1-A88B-5156-CC17885BAE83}"/>
              </a:ext>
            </a:extLst>
          </p:cNvPr>
          <p:cNvSpPr>
            <a:spLocks noGrp="1"/>
          </p:cNvSpPr>
          <p:nvPr>
            <p:ph type="sldNum" sz="quarter" idx="12"/>
          </p:nvPr>
        </p:nvSpPr>
        <p:spPr/>
        <p:txBody>
          <a:bodyPr/>
          <a:lstStyle/>
          <a:p>
            <a:fld id="{90269EA3-E915-42D6-B8D7-DAED7E10D838}" type="slidenum">
              <a:rPr lang="en-GB" smtClean="0"/>
              <a:t>‹#›</a:t>
            </a:fld>
            <a:endParaRPr lang="en-GB"/>
          </a:p>
        </p:txBody>
      </p:sp>
    </p:spTree>
    <p:extLst>
      <p:ext uri="{BB962C8B-B14F-4D97-AF65-F5344CB8AC3E}">
        <p14:creationId xmlns:p14="http://schemas.microsoft.com/office/powerpoint/2010/main" val="143259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5527-0AB4-E6E1-D05B-28BCBD3810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F2521-B569-D64B-A3B1-9E86E3B76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735429-9E2B-CF42-ABEE-7676417F778D}"/>
              </a:ext>
            </a:extLst>
          </p:cNvPr>
          <p:cNvSpPr>
            <a:spLocks noGrp="1"/>
          </p:cNvSpPr>
          <p:nvPr>
            <p:ph type="dt" sz="half" idx="10"/>
          </p:nvPr>
        </p:nvSpPr>
        <p:spPr/>
        <p:txBody>
          <a:bodyPr/>
          <a:lstStyle/>
          <a:p>
            <a:fld id="{83B0AA3F-D11B-4EF0-8E77-7D13729D2577}" type="datetimeFigureOut">
              <a:rPr lang="en-GB" smtClean="0"/>
              <a:t>12/03/2025</a:t>
            </a:fld>
            <a:endParaRPr lang="en-GB"/>
          </a:p>
        </p:txBody>
      </p:sp>
      <p:sp>
        <p:nvSpPr>
          <p:cNvPr id="5" name="Footer Placeholder 4">
            <a:extLst>
              <a:ext uri="{FF2B5EF4-FFF2-40B4-BE49-F238E27FC236}">
                <a16:creationId xmlns:a16="http://schemas.microsoft.com/office/drawing/2014/main" id="{AA0FB657-8CA0-E935-CF0F-2CDBEDEE41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F462BE-B281-8115-BDFE-8B0A27140489}"/>
              </a:ext>
            </a:extLst>
          </p:cNvPr>
          <p:cNvSpPr>
            <a:spLocks noGrp="1"/>
          </p:cNvSpPr>
          <p:nvPr>
            <p:ph type="sldNum" sz="quarter" idx="12"/>
          </p:nvPr>
        </p:nvSpPr>
        <p:spPr/>
        <p:txBody>
          <a:bodyPr/>
          <a:lstStyle/>
          <a:p>
            <a:fld id="{90269EA3-E915-42D6-B8D7-DAED7E10D838}" type="slidenum">
              <a:rPr lang="en-GB" smtClean="0"/>
              <a:t>‹#›</a:t>
            </a:fld>
            <a:endParaRPr lang="en-GB"/>
          </a:p>
        </p:txBody>
      </p:sp>
    </p:spTree>
    <p:extLst>
      <p:ext uri="{BB962C8B-B14F-4D97-AF65-F5344CB8AC3E}">
        <p14:creationId xmlns:p14="http://schemas.microsoft.com/office/powerpoint/2010/main" val="133489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6AED-8349-E254-9997-BD62EA1A57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5C42C1-B183-DC4C-7E10-FBD09F95D0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B14001-EB7D-8806-BBC7-C4D25A10811B}"/>
              </a:ext>
            </a:extLst>
          </p:cNvPr>
          <p:cNvSpPr>
            <a:spLocks noGrp="1"/>
          </p:cNvSpPr>
          <p:nvPr>
            <p:ph type="dt" sz="half" idx="10"/>
          </p:nvPr>
        </p:nvSpPr>
        <p:spPr/>
        <p:txBody>
          <a:bodyPr/>
          <a:lstStyle/>
          <a:p>
            <a:fld id="{83B0AA3F-D11B-4EF0-8E77-7D13729D2577}" type="datetimeFigureOut">
              <a:rPr lang="en-GB" smtClean="0"/>
              <a:t>12/03/2025</a:t>
            </a:fld>
            <a:endParaRPr lang="en-GB"/>
          </a:p>
        </p:txBody>
      </p:sp>
      <p:sp>
        <p:nvSpPr>
          <p:cNvPr id="5" name="Footer Placeholder 4">
            <a:extLst>
              <a:ext uri="{FF2B5EF4-FFF2-40B4-BE49-F238E27FC236}">
                <a16:creationId xmlns:a16="http://schemas.microsoft.com/office/drawing/2014/main" id="{2CA7A3A8-7BF7-DFAC-95DF-B9023FB86F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7C1ECC-D6F8-35B3-9FAC-2CFEE8E653C6}"/>
              </a:ext>
            </a:extLst>
          </p:cNvPr>
          <p:cNvSpPr>
            <a:spLocks noGrp="1"/>
          </p:cNvSpPr>
          <p:nvPr>
            <p:ph type="sldNum" sz="quarter" idx="12"/>
          </p:nvPr>
        </p:nvSpPr>
        <p:spPr/>
        <p:txBody>
          <a:bodyPr/>
          <a:lstStyle/>
          <a:p>
            <a:fld id="{90269EA3-E915-42D6-B8D7-DAED7E10D838}" type="slidenum">
              <a:rPr lang="en-GB" smtClean="0"/>
              <a:t>‹#›</a:t>
            </a:fld>
            <a:endParaRPr lang="en-GB"/>
          </a:p>
        </p:txBody>
      </p:sp>
    </p:spTree>
    <p:extLst>
      <p:ext uri="{BB962C8B-B14F-4D97-AF65-F5344CB8AC3E}">
        <p14:creationId xmlns:p14="http://schemas.microsoft.com/office/powerpoint/2010/main" val="206946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3178-E8D8-3E0B-C841-E1F05D9A4C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578ABC-E728-7F52-6D3C-CB22556B13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0D30A2-BB75-9172-32BC-1722959FF5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81CEAD-872C-B411-A687-40E481370F53}"/>
              </a:ext>
            </a:extLst>
          </p:cNvPr>
          <p:cNvSpPr>
            <a:spLocks noGrp="1"/>
          </p:cNvSpPr>
          <p:nvPr>
            <p:ph type="dt" sz="half" idx="10"/>
          </p:nvPr>
        </p:nvSpPr>
        <p:spPr/>
        <p:txBody>
          <a:bodyPr/>
          <a:lstStyle/>
          <a:p>
            <a:fld id="{83B0AA3F-D11B-4EF0-8E77-7D13729D2577}" type="datetimeFigureOut">
              <a:rPr lang="en-GB" smtClean="0"/>
              <a:t>12/03/2025</a:t>
            </a:fld>
            <a:endParaRPr lang="en-GB"/>
          </a:p>
        </p:txBody>
      </p:sp>
      <p:sp>
        <p:nvSpPr>
          <p:cNvPr id="6" name="Footer Placeholder 5">
            <a:extLst>
              <a:ext uri="{FF2B5EF4-FFF2-40B4-BE49-F238E27FC236}">
                <a16:creationId xmlns:a16="http://schemas.microsoft.com/office/drawing/2014/main" id="{200A356F-77FA-B597-13DE-63FFDB3CD7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17674F-B2C9-AC2C-2EE2-8D274121ACDE}"/>
              </a:ext>
            </a:extLst>
          </p:cNvPr>
          <p:cNvSpPr>
            <a:spLocks noGrp="1"/>
          </p:cNvSpPr>
          <p:nvPr>
            <p:ph type="sldNum" sz="quarter" idx="12"/>
          </p:nvPr>
        </p:nvSpPr>
        <p:spPr/>
        <p:txBody>
          <a:bodyPr/>
          <a:lstStyle/>
          <a:p>
            <a:fld id="{90269EA3-E915-42D6-B8D7-DAED7E10D838}" type="slidenum">
              <a:rPr lang="en-GB" smtClean="0"/>
              <a:t>‹#›</a:t>
            </a:fld>
            <a:endParaRPr lang="en-GB"/>
          </a:p>
        </p:txBody>
      </p:sp>
    </p:spTree>
    <p:extLst>
      <p:ext uri="{BB962C8B-B14F-4D97-AF65-F5344CB8AC3E}">
        <p14:creationId xmlns:p14="http://schemas.microsoft.com/office/powerpoint/2010/main" val="235055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88C53-6778-43E0-68B8-9AD9F9AC68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02AEFE-CAB6-6EC8-9148-952E6D8CFD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462D13-CEB1-40D8-B774-0F5F2AAE6B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5404EC-F6E6-BC60-AFFF-A93DDD47AB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A981B7-EF75-2ED1-DD29-4EE19D3201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36BACE-96BF-35EB-110B-87BC8FC03D71}"/>
              </a:ext>
            </a:extLst>
          </p:cNvPr>
          <p:cNvSpPr>
            <a:spLocks noGrp="1"/>
          </p:cNvSpPr>
          <p:nvPr>
            <p:ph type="dt" sz="half" idx="10"/>
          </p:nvPr>
        </p:nvSpPr>
        <p:spPr/>
        <p:txBody>
          <a:bodyPr/>
          <a:lstStyle/>
          <a:p>
            <a:fld id="{83B0AA3F-D11B-4EF0-8E77-7D13729D2577}" type="datetimeFigureOut">
              <a:rPr lang="en-GB" smtClean="0"/>
              <a:t>12/03/2025</a:t>
            </a:fld>
            <a:endParaRPr lang="en-GB"/>
          </a:p>
        </p:txBody>
      </p:sp>
      <p:sp>
        <p:nvSpPr>
          <p:cNvPr id="8" name="Footer Placeholder 7">
            <a:extLst>
              <a:ext uri="{FF2B5EF4-FFF2-40B4-BE49-F238E27FC236}">
                <a16:creationId xmlns:a16="http://schemas.microsoft.com/office/drawing/2014/main" id="{82855393-DFF3-6ECA-9DF9-E6DEF181BBC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235BC3-62E6-6A29-F9F3-4966CBFE988C}"/>
              </a:ext>
            </a:extLst>
          </p:cNvPr>
          <p:cNvSpPr>
            <a:spLocks noGrp="1"/>
          </p:cNvSpPr>
          <p:nvPr>
            <p:ph type="sldNum" sz="quarter" idx="12"/>
          </p:nvPr>
        </p:nvSpPr>
        <p:spPr/>
        <p:txBody>
          <a:bodyPr/>
          <a:lstStyle/>
          <a:p>
            <a:fld id="{90269EA3-E915-42D6-B8D7-DAED7E10D838}" type="slidenum">
              <a:rPr lang="en-GB" smtClean="0"/>
              <a:t>‹#›</a:t>
            </a:fld>
            <a:endParaRPr lang="en-GB"/>
          </a:p>
        </p:txBody>
      </p:sp>
    </p:spTree>
    <p:extLst>
      <p:ext uri="{BB962C8B-B14F-4D97-AF65-F5344CB8AC3E}">
        <p14:creationId xmlns:p14="http://schemas.microsoft.com/office/powerpoint/2010/main" val="349909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25CB-BC6A-04E8-3CDB-24EC5A7F3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275B85-E108-2421-C39B-1A5B92DB159C}"/>
              </a:ext>
            </a:extLst>
          </p:cNvPr>
          <p:cNvSpPr>
            <a:spLocks noGrp="1"/>
          </p:cNvSpPr>
          <p:nvPr>
            <p:ph type="dt" sz="half" idx="10"/>
          </p:nvPr>
        </p:nvSpPr>
        <p:spPr/>
        <p:txBody>
          <a:bodyPr/>
          <a:lstStyle/>
          <a:p>
            <a:fld id="{83B0AA3F-D11B-4EF0-8E77-7D13729D2577}" type="datetimeFigureOut">
              <a:rPr lang="en-GB" smtClean="0"/>
              <a:t>12/03/2025</a:t>
            </a:fld>
            <a:endParaRPr lang="en-GB"/>
          </a:p>
        </p:txBody>
      </p:sp>
      <p:sp>
        <p:nvSpPr>
          <p:cNvPr id="4" name="Footer Placeholder 3">
            <a:extLst>
              <a:ext uri="{FF2B5EF4-FFF2-40B4-BE49-F238E27FC236}">
                <a16:creationId xmlns:a16="http://schemas.microsoft.com/office/drawing/2014/main" id="{305EB083-FC8F-B790-13BB-2A497D4569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9C4F43-6F46-CEA3-585A-DE640A7DB7EA}"/>
              </a:ext>
            </a:extLst>
          </p:cNvPr>
          <p:cNvSpPr>
            <a:spLocks noGrp="1"/>
          </p:cNvSpPr>
          <p:nvPr>
            <p:ph type="sldNum" sz="quarter" idx="12"/>
          </p:nvPr>
        </p:nvSpPr>
        <p:spPr/>
        <p:txBody>
          <a:bodyPr/>
          <a:lstStyle/>
          <a:p>
            <a:fld id="{90269EA3-E915-42D6-B8D7-DAED7E10D838}" type="slidenum">
              <a:rPr lang="en-GB" smtClean="0"/>
              <a:t>‹#›</a:t>
            </a:fld>
            <a:endParaRPr lang="en-GB"/>
          </a:p>
        </p:txBody>
      </p:sp>
    </p:spTree>
    <p:extLst>
      <p:ext uri="{BB962C8B-B14F-4D97-AF65-F5344CB8AC3E}">
        <p14:creationId xmlns:p14="http://schemas.microsoft.com/office/powerpoint/2010/main" val="14775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C01092-11CB-C3A0-A0C0-CFD6603A915A}"/>
              </a:ext>
            </a:extLst>
          </p:cNvPr>
          <p:cNvSpPr>
            <a:spLocks noGrp="1"/>
          </p:cNvSpPr>
          <p:nvPr>
            <p:ph type="dt" sz="half" idx="10"/>
          </p:nvPr>
        </p:nvSpPr>
        <p:spPr/>
        <p:txBody>
          <a:bodyPr/>
          <a:lstStyle/>
          <a:p>
            <a:fld id="{83B0AA3F-D11B-4EF0-8E77-7D13729D2577}" type="datetimeFigureOut">
              <a:rPr lang="en-GB" smtClean="0"/>
              <a:t>12/03/2025</a:t>
            </a:fld>
            <a:endParaRPr lang="en-GB"/>
          </a:p>
        </p:txBody>
      </p:sp>
      <p:sp>
        <p:nvSpPr>
          <p:cNvPr id="3" name="Footer Placeholder 2">
            <a:extLst>
              <a:ext uri="{FF2B5EF4-FFF2-40B4-BE49-F238E27FC236}">
                <a16:creationId xmlns:a16="http://schemas.microsoft.com/office/drawing/2014/main" id="{C036E3C1-8DDB-5CBF-3A1E-DE1E14B4648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CAFC49-F03F-7F3E-76E3-74B03EDC30E2}"/>
              </a:ext>
            </a:extLst>
          </p:cNvPr>
          <p:cNvSpPr>
            <a:spLocks noGrp="1"/>
          </p:cNvSpPr>
          <p:nvPr>
            <p:ph type="sldNum" sz="quarter" idx="12"/>
          </p:nvPr>
        </p:nvSpPr>
        <p:spPr/>
        <p:txBody>
          <a:bodyPr/>
          <a:lstStyle/>
          <a:p>
            <a:fld id="{90269EA3-E915-42D6-B8D7-DAED7E10D838}" type="slidenum">
              <a:rPr lang="en-GB" smtClean="0"/>
              <a:t>‹#›</a:t>
            </a:fld>
            <a:endParaRPr lang="en-GB"/>
          </a:p>
        </p:txBody>
      </p:sp>
    </p:spTree>
    <p:extLst>
      <p:ext uri="{BB962C8B-B14F-4D97-AF65-F5344CB8AC3E}">
        <p14:creationId xmlns:p14="http://schemas.microsoft.com/office/powerpoint/2010/main" val="114506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F1E9-64B3-64B0-C7C3-1E36B2311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23F9D0E-34A3-173D-550E-A8D617127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CF67BF-8560-074E-0135-5B923E0EC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76A668-85CA-2C8E-58F0-0EB735DE31D7}"/>
              </a:ext>
            </a:extLst>
          </p:cNvPr>
          <p:cNvSpPr>
            <a:spLocks noGrp="1"/>
          </p:cNvSpPr>
          <p:nvPr>
            <p:ph type="dt" sz="half" idx="10"/>
          </p:nvPr>
        </p:nvSpPr>
        <p:spPr/>
        <p:txBody>
          <a:bodyPr/>
          <a:lstStyle/>
          <a:p>
            <a:fld id="{83B0AA3F-D11B-4EF0-8E77-7D13729D2577}" type="datetimeFigureOut">
              <a:rPr lang="en-GB" smtClean="0"/>
              <a:t>12/03/2025</a:t>
            </a:fld>
            <a:endParaRPr lang="en-GB"/>
          </a:p>
        </p:txBody>
      </p:sp>
      <p:sp>
        <p:nvSpPr>
          <p:cNvPr id="6" name="Footer Placeholder 5">
            <a:extLst>
              <a:ext uri="{FF2B5EF4-FFF2-40B4-BE49-F238E27FC236}">
                <a16:creationId xmlns:a16="http://schemas.microsoft.com/office/drawing/2014/main" id="{22773993-7312-98E3-8663-6944A57F89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02083A-5B1A-9D7D-4FEB-FC6DB7A005CF}"/>
              </a:ext>
            </a:extLst>
          </p:cNvPr>
          <p:cNvSpPr>
            <a:spLocks noGrp="1"/>
          </p:cNvSpPr>
          <p:nvPr>
            <p:ph type="sldNum" sz="quarter" idx="12"/>
          </p:nvPr>
        </p:nvSpPr>
        <p:spPr/>
        <p:txBody>
          <a:bodyPr/>
          <a:lstStyle/>
          <a:p>
            <a:fld id="{90269EA3-E915-42D6-B8D7-DAED7E10D838}" type="slidenum">
              <a:rPr lang="en-GB" smtClean="0"/>
              <a:t>‹#›</a:t>
            </a:fld>
            <a:endParaRPr lang="en-GB"/>
          </a:p>
        </p:txBody>
      </p:sp>
    </p:spTree>
    <p:extLst>
      <p:ext uri="{BB962C8B-B14F-4D97-AF65-F5344CB8AC3E}">
        <p14:creationId xmlns:p14="http://schemas.microsoft.com/office/powerpoint/2010/main" val="1523265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69A1-622C-AC04-E818-21D50B1D0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832471-4165-1385-7823-0FA3E59E22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F3EE59-DAAE-5DA7-9291-246EE9091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42213-BBBB-AC7E-328D-47C162FA689D}"/>
              </a:ext>
            </a:extLst>
          </p:cNvPr>
          <p:cNvSpPr>
            <a:spLocks noGrp="1"/>
          </p:cNvSpPr>
          <p:nvPr>
            <p:ph type="dt" sz="half" idx="10"/>
          </p:nvPr>
        </p:nvSpPr>
        <p:spPr/>
        <p:txBody>
          <a:bodyPr/>
          <a:lstStyle/>
          <a:p>
            <a:fld id="{83B0AA3F-D11B-4EF0-8E77-7D13729D2577}" type="datetimeFigureOut">
              <a:rPr lang="en-GB" smtClean="0"/>
              <a:t>12/03/2025</a:t>
            </a:fld>
            <a:endParaRPr lang="en-GB"/>
          </a:p>
        </p:txBody>
      </p:sp>
      <p:sp>
        <p:nvSpPr>
          <p:cNvPr id="6" name="Footer Placeholder 5">
            <a:extLst>
              <a:ext uri="{FF2B5EF4-FFF2-40B4-BE49-F238E27FC236}">
                <a16:creationId xmlns:a16="http://schemas.microsoft.com/office/drawing/2014/main" id="{CB3D0C5D-1C23-453A-721C-7416711A6F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6F8CFD-9236-38ED-5EA8-497A1A3467E7}"/>
              </a:ext>
            </a:extLst>
          </p:cNvPr>
          <p:cNvSpPr>
            <a:spLocks noGrp="1"/>
          </p:cNvSpPr>
          <p:nvPr>
            <p:ph type="sldNum" sz="quarter" idx="12"/>
          </p:nvPr>
        </p:nvSpPr>
        <p:spPr/>
        <p:txBody>
          <a:bodyPr/>
          <a:lstStyle/>
          <a:p>
            <a:fld id="{90269EA3-E915-42D6-B8D7-DAED7E10D838}" type="slidenum">
              <a:rPr lang="en-GB" smtClean="0"/>
              <a:t>‹#›</a:t>
            </a:fld>
            <a:endParaRPr lang="en-GB"/>
          </a:p>
        </p:txBody>
      </p:sp>
    </p:spTree>
    <p:extLst>
      <p:ext uri="{BB962C8B-B14F-4D97-AF65-F5344CB8AC3E}">
        <p14:creationId xmlns:p14="http://schemas.microsoft.com/office/powerpoint/2010/main" val="389152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E5466A-A25F-B4D3-9E68-ED23423755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A01CDD-2CA2-7E74-280B-23FF31DA1B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DD88F7-DC37-0761-1866-751C905C0C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B0AA3F-D11B-4EF0-8E77-7D13729D2577}" type="datetimeFigureOut">
              <a:rPr lang="en-GB" smtClean="0"/>
              <a:t>12/03/2025</a:t>
            </a:fld>
            <a:endParaRPr lang="en-GB"/>
          </a:p>
        </p:txBody>
      </p:sp>
      <p:sp>
        <p:nvSpPr>
          <p:cNvPr id="5" name="Footer Placeholder 4">
            <a:extLst>
              <a:ext uri="{FF2B5EF4-FFF2-40B4-BE49-F238E27FC236}">
                <a16:creationId xmlns:a16="http://schemas.microsoft.com/office/drawing/2014/main" id="{74662443-504B-51D2-D9C5-50466A38B0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6DAD727-AD42-2CE6-6869-D70222940A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269EA3-E915-42D6-B8D7-DAED7E10D838}" type="slidenum">
              <a:rPr lang="en-GB" smtClean="0"/>
              <a:t>‹#›</a:t>
            </a:fld>
            <a:endParaRPr lang="en-GB"/>
          </a:p>
        </p:txBody>
      </p:sp>
    </p:spTree>
    <p:extLst>
      <p:ext uri="{BB962C8B-B14F-4D97-AF65-F5344CB8AC3E}">
        <p14:creationId xmlns:p14="http://schemas.microsoft.com/office/powerpoint/2010/main" val="4043635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ywqg.com/main-findings"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9DD297-7418-79BD-5978-554693C6CB2D}"/>
              </a:ext>
            </a:extLst>
          </p:cNvPr>
          <p:cNvPicPr>
            <a:picLocks noChangeAspect="1"/>
          </p:cNvPicPr>
          <p:nvPr/>
        </p:nvPicPr>
        <p:blipFill>
          <a:blip r:embed="rId2"/>
          <a:stretch>
            <a:fillRect/>
          </a:stretch>
        </p:blipFill>
        <p:spPr>
          <a:xfrm>
            <a:off x="1213074" y="1595190"/>
            <a:ext cx="8707303" cy="1249035"/>
          </a:xfrm>
          <a:prstGeom prst="rect">
            <a:avLst/>
          </a:prstGeom>
        </p:spPr>
      </p:pic>
      <p:pic>
        <p:nvPicPr>
          <p:cNvPr id="7" name="Picture 6">
            <a:extLst>
              <a:ext uri="{FF2B5EF4-FFF2-40B4-BE49-F238E27FC236}">
                <a16:creationId xmlns:a16="http://schemas.microsoft.com/office/drawing/2014/main" id="{6A9AA37A-4708-CEF0-5C96-4C7E9DA96415}"/>
              </a:ext>
            </a:extLst>
          </p:cNvPr>
          <p:cNvPicPr>
            <a:picLocks noChangeAspect="1"/>
          </p:cNvPicPr>
          <p:nvPr/>
        </p:nvPicPr>
        <p:blipFill>
          <a:blip r:embed="rId3"/>
          <a:stretch>
            <a:fillRect/>
          </a:stretch>
        </p:blipFill>
        <p:spPr>
          <a:xfrm>
            <a:off x="1213074" y="3275485"/>
            <a:ext cx="1810003" cy="1476581"/>
          </a:xfrm>
          <a:prstGeom prst="rect">
            <a:avLst/>
          </a:prstGeom>
        </p:spPr>
      </p:pic>
      <p:pic>
        <p:nvPicPr>
          <p:cNvPr id="9" name="Picture 8">
            <a:extLst>
              <a:ext uri="{FF2B5EF4-FFF2-40B4-BE49-F238E27FC236}">
                <a16:creationId xmlns:a16="http://schemas.microsoft.com/office/drawing/2014/main" id="{5AB39CEB-4878-9950-A9FC-4511DAC76034}"/>
              </a:ext>
            </a:extLst>
          </p:cNvPr>
          <p:cNvPicPr>
            <a:picLocks noChangeAspect="1"/>
          </p:cNvPicPr>
          <p:nvPr/>
        </p:nvPicPr>
        <p:blipFill>
          <a:blip r:embed="rId4"/>
          <a:stretch>
            <a:fillRect/>
          </a:stretch>
        </p:blipFill>
        <p:spPr>
          <a:xfrm>
            <a:off x="4220434" y="3277307"/>
            <a:ext cx="5699943" cy="1474759"/>
          </a:xfrm>
          <a:prstGeom prst="rect">
            <a:avLst/>
          </a:prstGeom>
        </p:spPr>
      </p:pic>
      <p:sp>
        <p:nvSpPr>
          <p:cNvPr id="10" name="TextBox 9">
            <a:extLst>
              <a:ext uri="{FF2B5EF4-FFF2-40B4-BE49-F238E27FC236}">
                <a16:creationId xmlns:a16="http://schemas.microsoft.com/office/drawing/2014/main" id="{D736452B-4291-273F-2180-AC3AD1921C89}"/>
              </a:ext>
            </a:extLst>
          </p:cNvPr>
          <p:cNvSpPr txBox="1"/>
          <p:nvPr/>
        </p:nvSpPr>
        <p:spPr>
          <a:xfrm>
            <a:off x="1682152" y="752534"/>
            <a:ext cx="8150234" cy="584775"/>
          </a:xfrm>
          <a:prstGeom prst="rect">
            <a:avLst/>
          </a:prstGeom>
          <a:noFill/>
        </p:spPr>
        <p:txBody>
          <a:bodyPr wrap="square" rtlCol="0">
            <a:spAutoFit/>
          </a:bodyPr>
          <a:lstStyle/>
          <a:p>
            <a:pPr algn="ctr"/>
            <a:r>
              <a:rPr lang="en-GB" sz="3200" b="1" dirty="0"/>
              <a:t>Community Led Projects</a:t>
            </a:r>
          </a:p>
        </p:txBody>
      </p:sp>
      <p:sp>
        <p:nvSpPr>
          <p:cNvPr id="11" name="TextBox 10">
            <a:extLst>
              <a:ext uri="{FF2B5EF4-FFF2-40B4-BE49-F238E27FC236}">
                <a16:creationId xmlns:a16="http://schemas.microsoft.com/office/drawing/2014/main" id="{238AA008-6633-2259-0E69-26FB834A09C7}"/>
              </a:ext>
            </a:extLst>
          </p:cNvPr>
          <p:cNvSpPr txBox="1"/>
          <p:nvPr/>
        </p:nvSpPr>
        <p:spPr>
          <a:xfrm>
            <a:off x="2232615" y="5643801"/>
            <a:ext cx="6668219" cy="923330"/>
          </a:xfrm>
          <a:prstGeom prst="rect">
            <a:avLst/>
          </a:prstGeom>
          <a:noFill/>
        </p:spPr>
        <p:txBody>
          <a:bodyPr wrap="square" rtlCol="0">
            <a:spAutoFit/>
          </a:bodyPr>
          <a:lstStyle/>
          <a:p>
            <a:pPr algn="ctr"/>
            <a:r>
              <a:rPr lang="en-GB" b="1" dirty="0"/>
              <a:t>Dan Thomas, Deputy Leader SHDC	</a:t>
            </a:r>
          </a:p>
          <a:p>
            <a:pPr algn="ctr"/>
            <a:r>
              <a:rPr lang="en-GB" b="1" dirty="0"/>
              <a:t>Ward Member for Newton &amp; Yealmpton Ward</a:t>
            </a:r>
          </a:p>
          <a:p>
            <a:pPr algn="ctr"/>
            <a:r>
              <a:rPr lang="en-GB" b="1" dirty="0"/>
              <a:t>County Councillor for South Brent &amp; Yealmpton Division, DCC</a:t>
            </a:r>
          </a:p>
        </p:txBody>
      </p:sp>
    </p:spTree>
    <p:extLst>
      <p:ext uri="{BB962C8B-B14F-4D97-AF65-F5344CB8AC3E}">
        <p14:creationId xmlns:p14="http://schemas.microsoft.com/office/powerpoint/2010/main" val="3405143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EA6D79-C365-5D8C-4F9E-0216A9E4A7AA}"/>
              </a:ext>
            </a:extLst>
          </p:cNvPr>
          <p:cNvPicPr>
            <a:picLocks noChangeAspect="1"/>
          </p:cNvPicPr>
          <p:nvPr/>
        </p:nvPicPr>
        <p:blipFill>
          <a:blip r:embed="rId2"/>
          <a:stretch>
            <a:fillRect/>
          </a:stretch>
        </p:blipFill>
        <p:spPr>
          <a:xfrm>
            <a:off x="113887" y="146569"/>
            <a:ext cx="9817981" cy="5320138"/>
          </a:xfrm>
          <a:prstGeom prst="rect">
            <a:avLst/>
          </a:prstGeom>
        </p:spPr>
      </p:pic>
      <p:sp>
        <p:nvSpPr>
          <p:cNvPr id="5" name="TextBox 4">
            <a:extLst>
              <a:ext uri="{FF2B5EF4-FFF2-40B4-BE49-F238E27FC236}">
                <a16:creationId xmlns:a16="http://schemas.microsoft.com/office/drawing/2014/main" id="{DB85DD18-E53A-DDAD-FCB9-A589270C0E8D}"/>
              </a:ext>
            </a:extLst>
          </p:cNvPr>
          <p:cNvSpPr txBox="1"/>
          <p:nvPr/>
        </p:nvSpPr>
        <p:spPr>
          <a:xfrm>
            <a:off x="4331855" y="6022109"/>
            <a:ext cx="6696363" cy="584775"/>
          </a:xfrm>
          <a:prstGeom prst="rect">
            <a:avLst/>
          </a:prstGeom>
          <a:noFill/>
        </p:spPr>
        <p:txBody>
          <a:bodyPr wrap="square" rtlCol="0">
            <a:spAutoFit/>
          </a:bodyPr>
          <a:lstStyle/>
          <a:p>
            <a:r>
              <a:rPr lang="en-GB" sz="3200" b="1" dirty="0"/>
              <a:t>The Main Message</a:t>
            </a:r>
            <a:r>
              <a:rPr lang="en-GB" sz="3200" dirty="0"/>
              <a:t>!</a:t>
            </a:r>
          </a:p>
        </p:txBody>
      </p:sp>
      <p:cxnSp>
        <p:nvCxnSpPr>
          <p:cNvPr id="7" name="Straight Arrow Connector 6">
            <a:extLst>
              <a:ext uri="{FF2B5EF4-FFF2-40B4-BE49-F238E27FC236}">
                <a16:creationId xmlns:a16="http://schemas.microsoft.com/office/drawing/2014/main" id="{517BB989-0C23-ED9A-9269-EC57A5D28545}"/>
              </a:ext>
            </a:extLst>
          </p:cNvPr>
          <p:cNvCxnSpPr/>
          <p:nvPr/>
        </p:nvCxnSpPr>
        <p:spPr>
          <a:xfrm flipV="1">
            <a:off x="7195127" y="5615709"/>
            <a:ext cx="378691" cy="406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187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496550-E140-1973-6BE6-C6CC389E02C3}"/>
              </a:ext>
            </a:extLst>
          </p:cNvPr>
          <p:cNvPicPr>
            <a:picLocks noChangeAspect="1"/>
          </p:cNvPicPr>
          <p:nvPr/>
        </p:nvPicPr>
        <p:blipFill>
          <a:blip r:embed="rId2"/>
          <a:stretch>
            <a:fillRect/>
          </a:stretch>
        </p:blipFill>
        <p:spPr>
          <a:xfrm>
            <a:off x="334119" y="199064"/>
            <a:ext cx="2580342" cy="2000671"/>
          </a:xfrm>
          <a:prstGeom prst="rect">
            <a:avLst/>
          </a:prstGeom>
        </p:spPr>
      </p:pic>
      <p:sp>
        <p:nvSpPr>
          <p:cNvPr id="6" name="TextBox 5">
            <a:extLst>
              <a:ext uri="{FF2B5EF4-FFF2-40B4-BE49-F238E27FC236}">
                <a16:creationId xmlns:a16="http://schemas.microsoft.com/office/drawing/2014/main" id="{30C2CAA7-58CF-8A91-261D-F77109D70C4C}"/>
              </a:ext>
            </a:extLst>
          </p:cNvPr>
          <p:cNvSpPr txBox="1"/>
          <p:nvPr/>
        </p:nvSpPr>
        <p:spPr>
          <a:xfrm>
            <a:off x="3209026" y="135574"/>
            <a:ext cx="8493580" cy="2831544"/>
          </a:xfrm>
          <a:prstGeom prst="rect">
            <a:avLst/>
          </a:prstGeom>
          <a:noFill/>
        </p:spPr>
        <p:txBody>
          <a:bodyPr wrap="square" rtlCol="0">
            <a:spAutoFit/>
          </a:bodyPr>
          <a:lstStyle/>
          <a:p>
            <a:r>
              <a:rPr lang="en-GB" sz="1600" dirty="0"/>
              <a:t>The Carrot and the Stick…</a:t>
            </a:r>
          </a:p>
          <a:p>
            <a:endParaRPr lang="en-GB" sz="1600" dirty="0"/>
          </a:p>
          <a:p>
            <a:r>
              <a:rPr lang="en-GB" sz="1600" dirty="0"/>
              <a:t>In the words of Diane Castle, Chair of Yealm Estuary to Moor, YEM and the RYWQG are symbiotic. In many ways, they act as the carrot and the stick. While both collect data, it can be used in different ways.</a:t>
            </a:r>
          </a:p>
          <a:p>
            <a:endParaRPr lang="en-GB" sz="1600" dirty="0"/>
          </a:p>
          <a:p>
            <a:r>
              <a:rPr lang="en-GB" sz="1600" dirty="0"/>
              <a:t>YEM aims for positive relationships with other stakeholders, such as the Nature Based Solutions Team at SWW. YEM looks to make change happen through collaborative partnerships. The RYWQG is more pressure based and lobby SWW for data or use FOI requests.</a:t>
            </a:r>
          </a:p>
          <a:p>
            <a:endParaRPr lang="en-GB" sz="1600" dirty="0"/>
          </a:p>
          <a:p>
            <a:pPr algn="ctr"/>
            <a:endParaRPr lang="en-GB" dirty="0"/>
          </a:p>
        </p:txBody>
      </p:sp>
      <p:sp>
        <p:nvSpPr>
          <p:cNvPr id="9" name="TextBox 8">
            <a:extLst>
              <a:ext uri="{FF2B5EF4-FFF2-40B4-BE49-F238E27FC236}">
                <a16:creationId xmlns:a16="http://schemas.microsoft.com/office/drawing/2014/main" id="{0FAF22AE-21B4-53EF-7FB3-23C5BA03B5B6}"/>
              </a:ext>
            </a:extLst>
          </p:cNvPr>
          <p:cNvSpPr txBox="1"/>
          <p:nvPr/>
        </p:nvSpPr>
        <p:spPr>
          <a:xfrm>
            <a:off x="396182" y="2366845"/>
            <a:ext cx="2665562" cy="1477328"/>
          </a:xfrm>
          <a:prstGeom prst="rect">
            <a:avLst/>
          </a:prstGeom>
          <a:noFill/>
        </p:spPr>
        <p:txBody>
          <a:bodyPr wrap="square" rtlCol="0">
            <a:spAutoFit/>
          </a:bodyPr>
          <a:lstStyle/>
          <a:p>
            <a:r>
              <a:rPr lang="en-GB" sz="1800" dirty="0"/>
              <a:t>Both are entirely community led but are striving to improve the quality of our rivers.</a:t>
            </a:r>
          </a:p>
          <a:p>
            <a:endParaRPr lang="en-GB" dirty="0"/>
          </a:p>
        </p:txBody>
      </p:sp>
      <p:sp>
        <p:nvSpPr>
          <p:cNvPr id="10" name="TextBox 9">
            <a:extLst>
              <a:ext uri="{FF2B5EF4-FFF2-40B4-BE49-F238E27FC236}">
                <a16:creationId xmlns:a16="http://schemas.microsoft.com/office/drawing/2014/main" id="{C3C0112C-FED8-9D90-AB39-CB693AB70D52}"/>
              </a:ext>
            </a:extLst>
          </p:cNvPr>
          <p:cNvSpPr txBox="1"/>
          <p:nvPr/>
        </p:nvSpPr>
        <p:spPr>
          <a:xfrm>
            <a:off x="2346384" y="3717985"/>
            <a:ext cx="5469148" cy="2585323"/>
          </a:xfrm>
          <a:prstGeom prst="rect">
            <a:avLst/>
          </a:prstGeom>
          <a:noFill/>
        </p:spPr>
        <p:txBody>
          <a:bodyPr wrap="square" rtlCol="0">
            <a:spAutoFit/>
          </a:bodyPr>
          <a:lstStyle/>
          <a:p>
            <a:r>
              <a:rPr lang="en-GB" sz="1800" dirty="0"/>
              <a:t>Q. What has two arms and runs for 12km? </a:t>
            </a:r>
          </a:p>
          <a:p>
            <a:endParaRPr lang="en-GB" sz="1800" dirty="0"/>
          </a:p>
          <a:p>
            <a:r>
              <a:rPr lang="en-GB" sz="1800" dirty="0"/>
              <a:t>A. The River Yealm Water Quality Group and the Yealm Estuary to Moor group. Two arms, get it? One arm, the RYWQG deals primarily with water quality (who would have guessed) and, the focus of the other arm YEM, is to build a riparian corridor, by crea</a:t>
            </a:r>
            <a:r>
              <a:rPr lang="en-GB" dirty="0"/>
              <a:t>ti</a:t>
            </a:r>
            <a:r>
              <a:rPr lang="en-GB" sz="1800" dirty="0"/>
              <a:t>ng links to exis</a:t>
            </a:r>
            <a:r>
              <a:rPr lang="en-GB" dirty="0"/>
              <a:t>ti</a:t>
            </a:r>
            <a:r>
              <a:rPr lang="en-GB" sz="1800" dirty="0"/>
              <a:t>ng habitats along the 12km stretch of the river Yealm. The two groups work side by side.</a:t>
            </a:r>
            <a:endParaRPr lang="en-GB" dirty="0"/>
          </a:p>
        </p:txBody>
      </p:sp>
      <p:pic>
        <p:nvPicPr>
          <p:cNvPr id="11" name="Picture 10">
            <a:extLst>
              <a:ext uri="{FF2B5EF4-FFF2-40B4-BE49-F238E27FC236}">
                <a16:creationId xmlns:a16="http://schemas.microsoft.com/office/drawing/2014/main" id="{3F270251-E29E-FF14-679C-E7D5A86D9449}"/>
              </a:ext>
            </a:extLst>
          </p:cNvPr>
          <p:cNvPicPr>
            <a:picLocks noChangeAspect="1"/>
          </p:cNvPicPr>
          <p:nvPr/>
        </p:nvPicPr>
        <p:blipFill>
          <a:blip r:embed="rId3"/>
          <a:stretch>
            <a:fillRect/>
          </a:stretch>
        </p:blipFill>
        <p:spPr>
          <a:xfrm>
            <a:off x="8414296" y="3890883"/>
            <a:ext cx="2525843" cy="1991808"/>
          </a:xfrm>
          <a:prstGeom prst="rect">
            <a:avLst/>
          </a:prstGeom>
        </p:spPr>
      </p:pic>
    </p:spTree>
    <p:extLst>
      <p:ext uri="{BB962C8B-B14F-4D97-AF65-F5344CB8AC3E}">
        <p14:creationId xmlns:p14="http://schemas.microsoft.com/office/powerpoint/2010/main" val="89803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EE7B86-26ED-B9E3-81A3-A163129DA42C}"/>
              </a:ext>
            </a:extLst>
          </p:cNvPr>
          <p:cNvSpPr txBox="1"/>
          <p:nvPr/>
        </p:nvSpPr>
        <p:spPr>
          <a:xfrm>
            <a:off x="854015" y="1582340"/>
            <a:ext cx="10265434" cy="3693319"/>
          </a:xfrm>
          <a:prstGeom prst="rect">
            <a:avLst/>
          </a:prstGeom>
          <a:noFill/>
        </p:spPr>
        <p:txBody>
          <a:bodyPr wrap="square" rtlCol="0">
            <a:spAutoFit/>
          </a:bodyPr>
          <a:lstStyle/>
          <a:p>
            <a:r>
              <a:rPr lang="en-GB" dirty="0"/>
              <a:t>The River Yealm bubbles up through granite fissures clean and pure at Yealm Head above </a:t>
            </a:r>
            <a:r>
              <a:rPr lang="en-GB" dirty="0" err="1"/>
              <a:t>Cornwood</a:t>
            </a:r>
            <a:r>
              <a:rPr lang="en-GB" dirty="0"/>
              <a:t>. However, this life-giving arterial flow does not stay uncontaminated, treated by some as an open drain on its journey to the estuary.</a:t>
            </a:r>
          </a:p>
          <a:p>
            <a:endParaRPr lang="en-GB" dirty="0"/>
          </a:p>
          <a:p>
            <a:r>
              <a:rPr lang="en-GB" dirty="0"/>
              <a:t>The RYWQG was set up in 2021 and comprises of representatives from each of </a:t>
            </a:r>
            <a:r>
              <a:rPr lang="en-GB" dirty="0" err="1"/>
              <a:t>Yealm’s</a:t>
            </a:r>
            <a:r>
              <a:rPr lang="en-GB" dirty="0"/>
              <a:t> seven riparian Parish Councils:</a:t>
            </a:r>
          </a:p>
          <a:p>
            <a:r>
              <a:rPr lang="en-GB" dirty="0"/>
              <a:t>Brixton, </a:t>
            </a:r>
            <a:r>
              <a:rPr lang="en-GB" dirty="0" err="1"/>
              <a:t>Cornwood</a:t>
            </a:r>
            <a:r>
              <a:rPr lang="en-GB" dirty="0"/>
              <a:t>, Ermington, Newton &amp; Noss, Sparkwell, </a:t>
            </a:r>
            <a:r>
              <a:rPr lang="en-GB" dirty="0" err="1"/>
              <a:t>Wembury</a:t>
            </a:r>
            <a:r>
              <a:rPr lang="en-GB" dirty="0"/>
              <a:t> and Yealmpton</a:t>
            </a:r>
          </a:p>
          <a:p>
            <a:endParaRPr lang="en-GB" dirty="0"/>
          </a:p>
          <a:p>
            <a:r>
              <a:rPr lang="en-GB" dirty="0"/>
              <a:t>It includes local people and organisations concerned about river water quality, which may be influenced by inputs of treated and untreated sewage, industrial and/or agricultural waste.</a:t>
            </a:r>
          </a:p>
          <a:p>
            <a:endParaRPr lang="en-GB" dirty="0"/>
          </a:p>
          <a:p>
            <a:r>
              <a:rPr lang="en-GB" dirty="0"/>
              <a:t>RYWQG meets every two months, Chaired by Councillor Liz </a:t>
            </a:r>
            <a:r>
              <a:rPr lang="en-GB" dirty="0" err="1"/>
              <a:t>Hitchins</a:t>
            </a:r>
            <a:r>
              <a:rPr lang="en-GB" dirty="0"/>
              <a:t> of Brixton</a:t>
            </a:r>
          </a:p>
          <a:p>
            <a:r>
              <a:rPr lang="en-GB" dirty="0"/>
              <a:t>Parish Council.</a:t>
            </a:r>
          </a:p>
        </p:txBody>
      </p:sp>
      <p:pic>
        <p:nvPicPr>
          <p:cNvPr id="7" name="Picture 6">
            <a:extLst>
              <a:ext uri="{FF2B5EF4-FFF2-40B4-BE49-F238E27FC236}">
                <a16:creationId xmlns:a16="http://schemas.microsoft.com/office/drawing/2014/main" id="{B7D23677-E674-F5AF-83B2-FE3C07185FB3}"/>
              </a:ext>
            </a:extLst>
          </p:cNvPr>
          <p:cNvPicPr>
            <a:picLocks noChangeAspect="1"/>
          </p:cNvPicPr>
          <p:nvPr/>
        </p:nvPicPr>
        <p:blipFill>
          <a:blip r:embed="rId2"/>
          <a:stretch>
            <a:fillRect/>
          </a:stretch>
        </p:blipFill>
        <p:spPr>
          <a:xfrm>
            <a:off x="336173" y="225938"/>
            <a:ext cx="1949828" cy="1356402"/>
          </a:xfrm>
          <a:prstGeom prst="rect">
            <a:avLst/>
          </a:prstGeom>
        </p:spPr>
      </p:pic>
    </p:spTree>
    <p:extLst>
      <p:ext uri="{BB962C8B-B14F-4D97-AF65-F5344CB8AC3E}">
        <p14:creationId xmlns:p14="http://schemas.microsoft.com/office/powerpoint/2010/main" val="3390539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7F6B2F-A518-4048-DB62-0D98E67D718C}"/>
              </a:ext>
            </a:extLst>
          </p:cNvPr>
          <p:cNvPicPr>
            <a:picLocks noChangeAspect="1"/>
          </p:cNvPicPr>
          <p:nvPr/>
        </p:nvPicPr>
        <p:blipFill>
          <a:blip r:embed="rId2"/>
          <a:stretch>
            <a:fillRect/>
          </a:stretch>
        </p:blipFill>
        <p:spPr>
          <a:xfrm>
            <a:off x="336173" y="225938"/>
            <a:ext cx="1949828" cy="1356402"/>
          </a:xfrm>
          <a:prstGeom prst="rect">
            <a:avLst/>
          </a:prstGeom>
        </p:spPr>
      </p:pic>
      <p:sp>
        <p:nvSpPr>
          <p:cNvPr id="4" name="TextBox 3">
            <a:extLst>
              <a:ext uri="{FF2B5EF4-FFF2-40B4-BE49-F238E27FC236}">
                <a16:creationId xmlns:a16="http://schemas.microsoft.com/office/drawing/2014/main" id="{08497742-AF19-D6DC-E2E1-E2AA31FD0045}"/>
              </a:ext>
            </a:extLst>
          </p:cNvPr>
          <p:cNvSpPr txBox="1"/>
          <p:nvPr/>
        </p:nvSpPr>
        <p:spPr>
          <a:xfrm>
            <a:off x="3469976" y="358388"/>
            <a:ext cx="6094562" cy="2079672"/>
          </a:xfrm>
          <a:prstGeom prst="rect">
            <a:avLst/>
          </a:prstGeom>
          <a:noFill/>
        </p:spPr>
        <p:txBody>
          <a:bodyPr wrap="square">
            <a:spAutoFit/>
          </a:bodyPr>
          <a:lstStyle/>
          <a:p>
            <a:pPr>
              <a:lnSpc>
                <a:spcPct val="115000"/>
              </a:lnSpc>
              <a:spcAft>
                <a:spcPts val="800"/>
              </a:spcAft>
            </a:pPr>
            <a:r>
              <a:rPr lang="en-GB" sz="1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Activities;</a:t>
            </a:r>
          </a:p>
          <a:p>
            <a:pPr>
              <a:lnSpc>
                <a:spcPct val="115000"/>
              </a:lnSpc>
              <a:spcAft>
                <a:spcPts val="800"/>
              </a:spcAft>
            </a:pPr>
            <a:r>
              <a:rPr lang="en-GB"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Measuring river water quality and ecological status;</a:t>
            </a:r>
          </a:p>
          <a:p>
            <a:pPr>
              <a:lnSpc>
                <a:spcPct val="115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Identifying and reporting upon specific areas of concern;</a:t>
            </a:r>
          </a:p>
          <a:p>
            <a:pPr>
              <a:lnSpc>
                <a:spcPct val="115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Developing catchment-wide partnerships;</a:t>
            </a:r>
          </a:p>
          <a:p>
            <a:pPr>
              <a:lnSpc>
                <a:spcPct val="115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Assessing strategic opportunities; and</a:t>
            </a:r>
          </a:p>
          <a:p>
            <a:pPr>
              <a:lnSpc>
                <a:spcPct val="115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Raising public awareness of river water quality issues.</a:t>
            </a:r>
          </a:p>
        </p:txBody>
      </p:sp>
      <p:sp>
        <p:nvSpPr>
          <p:cNvPr id="5" name="TextBox 4">
            <a:extLst>
              <a:ext uri="{FF2B5EF4-FFF2-40B4-BE49-F238E27FC236}">
                <a16:creationId xmlns:a16="http://schemas.microsoft.com/office/drawing/2014/main" id="{7C329DB0-3C01-22A7-D971-FC25E4A969C8}"/>
              </a:ext>
            </a:extLst>
          </p:cNvPr>
          <p:cNvSpPr txBox="1"/>
          <p:nvPr/>
        </p:nvSpPr>
        <p:spPr>
          <a:xfrm>
            <a:off x="552091" y="2881223"/>
            <a:ext cx="4416724" cy="2368854"/>
          </a:xfrm>
          <a:prstGeom prst="rect">
            <a:avLst/>
          </a:prstGeom>
          <a:noFill/>
        </p:spPr>
        <p:txBody>
          <a:bodyPr wrap="square" rtlCol="0">
            <a:spAutoFit/>
          </a:bodyPr>
          <a:lstStyle/>
          <a:p>
            <a:pPr>
              <a:lnSpc>
                <a:spcPct val="115000"/>
              </a:lnSpc>
              <a:spcAft>
                <a:spcPts val="800"/>
              </a:spcAft>
            </a:pPr>
            <a:r>
              <a:rPr lang="en-GB" sz="1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Main findings;</a:t>
            </a:r>
          </a:p>
          <a:p>
            <a:pPr>
              <a:lnSpc>
                <a:spcPct val="115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Historic analyses of water quality</a:t>
            </a:r>
            <a:r>
              <a:rPr lang="en-GB" sz="1400" u="none" strike="noStrike"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“Yealm Dippers” Westcountry Rivers Trust Citizen Science Investigation;</a:t>
            </a:r>
          </a:p>
          <a:p>
            <a:pPr>
              <a:lnSpc>
                <a:spcPct val="115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Continuous Water Monitoring; and</a:t>
            </a:r>
          </a:p>
          <a:p>
            <a:pPr>
              <a:lnSpc>
                <a:spcPct val="115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a:t>
            </a:r>
            <a:r>
              <a:rPr lang="en-GB"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Riverfly</a:t>
            </a:r>
            <a:r>
              <a:rPr lang="en-GB"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surveying</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en-GB" dirty="0"/>
          </a:p>
        </p:txBody>
      </p:sp>
      <p:sp>
        <p:nvSpPr>
          <p:cNvPr id="6" name="TextBox 5">
            <a:extLst>
              <a:ext uri="{FF2B5EF4-FFF2-40B4-BE49-F238E27FC236}">
                <a16:creationId xmlns:a16="http://schemas.microsoft.com/office/drawing/2014/main" id="{C4BD25E0-6AD5-4E01-F6F7-30437F96458E}"/>
              </a:ext>
            </a:extLst>
          </p:cNvPr>
          <p:cNvSpPr txBox="1"/>
          <p:nvPr/>
        </p:nvSpPr>
        <p:spPr>
          <a:xfrm>
            <a:off x="6711350" y="2881223"/>
            <a:ext cx="4416724" cy="3915431"/>
          </a:xfrm>
          <a:prstGeom prst="rect">
            <a:avLst/>
          </a:prstGeom>
          <a:noFill/>
        </p:spPr>
        <p:txBody>
          <a:bodyPr wrap="square" rtlCol="0">
            <a:spAutoFit/>
          </a:bodyPr>
          <a:lstStyle/>
          <a:p>
            <a:pPr>
              <a:lnSpc>
                <a:spcPct val="115000"/>
              </a:lnSpc>
              <a:spcAft>
                <a:spcPts val="800"/>
              </a:spcAft>
            </a:pPr>
            <a:r>
              <a:rPr lang="en-GB" sz="1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Shared initiatives;</a:t>
            </a:r>
          </a:p>
          <a:p>
            <a:pPr>
              <a:lnSpc>
                <a:spcPct val="115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a:t>
            </a:r>
            <a:r>
              <a:rPr lang="en-GB"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Pollution event reporting</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Helping plan effective separation of surface water runoff from sewage;</a:t>
            </a:r>
          </a:p>
          <a:p>
            <a:pPr>
              <a:lnSpc>
                <a:spcPct val="115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Assessing the potential for and benefits of designated Bathing Water Status;</a:t>
            </a:r>
          </a:p>
          <a:p>
            <a:pPr>
              <a:lnSpc>
                <a:spcPct val="115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Pollution associated with International Paint Ltd - Akzo Nobel;</a:t>
            </a:r>
          </a:p>
          <a:p>
            <a:pPr>
              <a:lnSpc>
                <a:spcPct val="115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Scrutiny Group, assessing South West Waters plans;</a:t>
            </a:r>
          </a:p>
          <a:p>
            <a:pPr>
              <a:lnSpc>
                <a:spcPct val="115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Yealm Catchment Plan; and</a:t>
            </a:r>
          </a:p>
          <a:p>
            <a:pPr>
              <a:lnSpc>
                <a:spcPct val="115000"/>
              </a:lnSpc>
              <a:spcAft>
                <a:spcPts val="800"/>
              </a:spcAft>
              <a:tabLst>
                <a:tab pos="457200" algn="l"/>
              </a:tabLs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Yealm Mapper (GIS).</a:t>
            </a:r>
          </a:p>
          <a:p>
            <a:endParaRPr lang="en-GB" dirty="0"/>
          </a:p>
        </p:txBody>
      </p:sp>
    </p:spTree>
    <p:extLst>
      <p:ext uri="{BB962C8B-B14F-4D97-AF65-F5344CB8AC3E}">
        <p14:creationId xmlns:p14="http://schemas.microsoft.com/office/powerpoint/2010/main" val="219242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6E9511-CE61-368F-1A2A-505D83486308}"/>
              </a:ext>
            </a:extLst>
          </p:cNvPr>
          <p:cNvPicPr>
            <a:picLocks noChangeAspect="1"/>
          </p:cNvPicPr>
          <p:nvPr/>
        </p:nvPicPr>
        <p:blipFill>
          <a:blip r:embed="rId2"/>
          <a:stretch>
            <a:fillRect/>
          </a:stretch>
        </p:blipFill>
        <p:spPr>
          <a:xfrm>
            <a:off x="615298" y="4193269"/>
            <a:ext cx="3477936" cy="2086762"/>
          </a:xfrm>
          <a:prstGeom prst="rect">
            <a:avLst/>
          </a:prstGeom>
        </p:spPr>
      </p:pic>
      <p:sp>
        <p:nvSpPr>
          <p:cNvPr id="4" name="TextBox 3">
            <a:extLst>
              <a:ext uri="{FF2B5EF4-FFF2-40B4-BE49-F238E27FC236}">
                <a16:creationId xmlns:a16="http://schemas.microsoft.com/office/drawing/2014/main" id="{B8A53C23-7C53-2922-131C-9DA58AE7C796}"/>
              </a:ext>
            </a:extLst>
          </p:cNvPr>
          <p:cNvSpPr txBox="1"/>
          <p:nvPr/>
        </p:nvSpPr>
        <p:spPr>
          <a:xfrm>
            <a:off x="845389" y="6280031"/>
            <a:ext cx="3140015" cy="276999"/>
          </a:xfrm>
          <a:prstGeom prst="rect">
            <a:avLst/>
          </a:prstGeom>
          <a:noFill/>
        </p:spPr>
        <p:txBody>
          <a:bodyPr wrap="square" rtlCol="0">
            <a:spAutoFit/>
          </a:bodyPr>
          <a:lstStyle/>
          <a:p>
            <a:r>
              <a:rPr lang="en-GB" sz="1200" dirty="0"/>
              <a:t>Credit: John Challenor</a:t>
            </a:r>
          </a:p>
        </p:txBody>
      </p:sp>
      <p:sp>
        <p:nvSpPr>
          <p:cNvPr id="5" name="TextBox 4">
            <a:extLst>
              <a:ext uri="{FF2B5EF4-FFF2-40B4-BE49-F238E27FC236}">
                <a16:creationId xmlns:a16="http://schemas.microsoft.com/office/drawing/2014/main" id="{DD65BA3A-ABE2-A9C6-E8F1-478C54D0D7C2}"/>
              </a:ext>
            </a:extLst>
          </p:cNvPr>
          <p:cNvSpPr txBox="1"/>
          <p:nvPr/>
        </p:nvSpPr>
        <p:spPr>
          <a:xfrm>
            <a:off x="474453" y="327804"/>
            <a:ext cx="10377577" cy="4031873"/>
          </a:xfrm>
          <a:prstGeom prst="rect">
            <a:avLst/>
          </a:prstGeom>
          <a:noFill/>
        </p:spPr>
        <p:txBody>
          <a:bodyPr wrap="square" rtlCol="0">
            <a:spAutoFit/>
          </a:bodyPr>
          <a:lstStyle/>
          <a:p>
            <a:pPr algn="l" fontAlgn="base"/>
            <a:r>
              <a:rPr lang="en-GB" sz="1400" b="1" i="0" u="none" strike="noStrike" dirty="0">
                <a:solidFill>
                  <a:schemeClr val="accent6"/>
                </a:solidFill>
                <a:effectLst/>
                <a:latin typeface="arial" panose="020B0604020202020204" pitchFamily="34" charset="0"/>
              </a:rPr>
              <a:t>Measuring river water quality and ecological status</a:t>
            </a:r>
            <a:endParaRPr lang="en-GB" sz="1400" b="1" i="0" dirty="0">
              <a:solidFill>
                <a:schemeClr val="accent6"/>
              </a:solidFill>
              <a:effectLst/>
            </a:endParaRPr>
          </a:p>
          <a:p>
            <a:pPr algn="l" fontAlgn="base"/>
            <a:r>
              <a:rPr lang="en-GB" sz="1400" b="1" i="0" dirty="0">
                <a:solidFill>
                  <a:srgbClr val="1B2025"/>
                </a:solidFill>
                <a:effectLst/>
              </a:rPr>
              <a:t>​</a:t>
            </a:r>
          </a:p>
          <a:p>
            <a:pPr algn="l" fontAlgn="base"/>
            <a:r>
              <a:rPr lang="en-GB" sz="1400" b="0" i="0" dirty="0">
                <a:solidFill>
                  <a:srgbClr val="1B2025"/>
                </a:solidFill>
                <a:effectLst/>
              </a:rPr>
              <a:t>Helping enable and manage wider monitoring of river water quality and ecological health than is currently afforded by the Environment Agency, as we get to know our river:</a:t>
            </a:r>
          </a:p>
          <a:p>
            <a:pPr algn="l" fontAlgn="base"/>
            <a:r>
              <a:rPr lang="en-GB" sz="1400" b="0" i="0" dirty="0">
                <a:solidFill>
                  <a:srgbClr val="1B2025"/>
                </a:solidFill>
                <a:effectLst/>
              </a:rPr>
              <a:t>​</a:t>
            </a:r>
          </a:p>
          <a:p>
            <a:pPr algn="l" fontAlgn="base">
              <a:buFont typeface="Arial" panose="020B0604020202020204" pitchFamily="34" charset="0"/>
              <a:buChar char="•"/>
            </a:pPr>
            <a:r>
              <a:rPr lang="en-GB" sz="1400" b="0" i="0" dirty="0">
                <a:solidFill>
                  <a:srgbClr val="1B2025"/>
                </a:solidFill>
                <a:effectLst/>
              </a:rPr>
              <a:t>by community volunteers known as “The Yealm Dippers, coordinated by the RYWQG and Yealm Estuary to Moor Project (YEM), with training and support from Westcountry Rivers Trust (WRT)​​ and </a:t>
            </a:r>
            <a:r>
              <a:rPr lang="en-GB" sz="1400" b="0" i="0" dirty="0" err="1">
                <a:solidFill>
                  <a:srgbClr val="1B2025"/>
                </a:solidFill>
                <a:effectLst/>
              </a:rPr>
              <a:t>WildFish</a:t>
            </a:r>
            <a:r>
              <a:rPr lang="en-GB" sz="1400" b="0" i="0" dirty="0">
                <a:solidFill>
                  <a:srgbClr val="1B2025"/>
                </a:solidFill>
                <a:effectLst/>
              </a:rPr>
              <a:t>, using equipment and consumables funded primarily by the Parish Councils of </a:t>
            </a:r>
            <a:r>
              <a:rPr lang="en-GB" sz="1400" b="0" i="0" dirty="0" err="1">
                <a:solidFill>
                  <a:srgbClr val="1B2025"/>
                </a:solidFill>
                <a:effectLst/>
              </a:rPr>
              <a:t>Wembury</a:t>
            </a:r>
            <a:r>
              <a:rPr lang="en-GB" sz="1400" b="0" i="0" dirty="0">
                <a:solidFill>
                  <a:srgbClr val="1B2025"/>
                </a:solidFill>
                <a:effectLst/>
              </a:rPr>
              <a:t>, Newton Ferrers, Noss Mayo, Yealmpton, Brixton and </a:t>
            </a:r>
            <a:r>
              <a:rPr lang="en-GB" sz="1400" b="0" i="0" dirty="0" err="1">
                <a:solidFill>
                  <a:srgbClr val="1B2025"/>
                </a:solidFill>
                <a:effectLst/>
              </a:rPr>
              <a:t>Cornwood</a:t>
            </a:r>
            <a:r>
              <a:rPr lang="en-GB" sz="1400" b="0" i="0" dirty="0">
                <a:solidFill>
                  <a:srgbClr val="1B2025"/>
                </a:solidFill>
                <a:effectLst/>
              </a:rPr>
              <a:t>, Sparkwell, including one significant anonymous donor; </a:t>
            </a:r>
          </a:p>
          <a:p>
            <a:pPr algn="l" fontAlgn="base"/>
            <a:r>
              <a:rPr lang="en-GB" sz="1400" b="0" i="0" dirty="0">
                <a:solidFill>
                  <a:srgbClr val="1B2025"/>
                </a:solidFill>
                <a:effectLst/>
              </a:rPr>
              <a:t>​</a:t>
            </a:r>
          </a:p>
          <a:p>
            <a:pPr algn="l" fontAlgn="base">
              <a:buFont typeface="Arial" panose="020B0604020202020204" pitchFamily="34" charset="0"/>
              <a:buChar char="•"/>
            </a:pPr>
            <a:r>
              <a:rPr lang="en-GB" sz="1400" b="0" i="0" dirty="0">
                <a:solidFill>
                  <a:srgbClr val="1B2025"/>
                </a:solidFill>
                <a:effectLst/>
              </a:rPr>
              <a:t>monitoring 24 sites on a monthly basis, including on every significant tributary throughout the Yealm catchment, to help identify sites of low level background pollution as part of the WRT Citizen Science Investigation (CSI);</a:t>
            </a:r>
          </a:p>
          <a:p>
            <a:pPr algn="l" fontAlgn="base"/>
            <a:r>
              <a:rPr lang="en-GB" sz="1400" b="0" i="0" dirty="0">
                <a:solidFill>
                  <a:srgbClr val="1B2025"/>
                </a:solidFill>
                <a:effectLst/>
              </a:rPr>
              <a:t>​</a:t>
            </a:r>
          </a:p>
          <a:p>
            <a:pPr algn="l" fontAlgn="base">
              <a:buFont typeface="Arial" panose="020B0604020202020204" pitchFamily="34" charset="0"/>
              <a:buChar char="•"/>
            </a:pPr>
            <a:r>
              <a:rPr lang="en-GB" sz="1400" b="0" i="0" dirty="0">
                <a:solidFill>
                  <a:srgbClr val="1B2025"/>
                </a:solidFill>
                <a:effectLst/>
              </a:rPr>
              <a:t>managing automated instruments purchased by the RYWQG (i.e. “The Yealm Sonde”), recording and alerting to higher level pollution incidents; </a:t>
            </a:r>
          </a:p>
          <a:p>
            <a:pPr algn="l" fontAlgn="base"/>
            <a:r>
              <a:rPr lang="en-GB" sz="1400" b="0" i="0" dirty="0">
                <a:solidFill>
                  <a:srgbClr val="1B2025"/>
                </a:solidFill>
                <a:effectLst/>
              </a:rPr>
              <a:t>​</a:t>
            </a:r>
          </a:p>
          <a:p>
            <a:pPr algn="l" fontAlgn="base">
              <a:buFont typeface="Arial" panose="020B0604020202020204" pitchFamily="34" charset="0"/>
              <a:buChar char="•"/>
            </a:pPr>
            <a:r>
              <a:rPr lang="en-GB" sz="1400" b="1" i="0" dirty="0">
                <a:solidFill>
                  <a:srgbClr val="1B2025"/>
                </a:solidFill>
                <a:effectLst/>
              </a:rPr>
              <a:t>in collaboration with other organisations such as also include Plymouth Marine Laboratory and the University of Plymouth</a:t>
            </a:r>
            <a:r>
              <a:rPr lang="en-GB" sz="1400" b="0" i="0" dirty="0">
                <a:solidFill>
                  <a:srgbClr val="1B2025"/>
                </a:solidFill>
                <a:effectLst/>
              </a:rPr>
              <a:t>.</a:t>
            </a:r>
          </a:p>
          <a:p>
            <a:endParaRPr lang="en-GB" dirty="0"/>
          </a:p>
        </p:txBody>
      </p:sp>
    </p:spTree>
    <p:extLst>
      <p:ext uri="{BB962C8B-B14F-4D97-AF65-F5344CB8AC3E}">
        <p14:creationId xmlns:p14="http://schemas.microsoft.com/office/powerpoint/2010/main" val="4231725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88DC60-F6F9-51B5-74F1-3C30D5DF7928}"/>
              </a:ext>
            </a:extLst>
          </p:cNvPr>
          <p:cNvSpPr txBox="1"/>
          <p:nvPr/>
        </p:nvSpPr>
        <p:spPr>
          <a:xfrm>
            <a:off x="431321" y="491706"/>
            <a:ext cx="8203721" cy="3170099"/>
          </a:xfrm>
          <a:prstGeom prst="rect">
            <a:avLst/>
          </a:prstGeom>
          <a:noFill/>
        </p:spPr>
        <p:txBody>
          <a:bodyPr wrap="square" rtlCol="0">
            <a:spAutoFit/>
          </a:bodyPr>
          <a:lstStyle/>
          <a:p>
            <a:pPr algn="l" fontAlgn="base"/>
            <a:r>
              <a:rPr lang="en-GB" sz="1400" b="1" i="0" dirty="0" err="1">
                <a:solidFill>
                  <a:schemeClr val="accent6"/>
                </a:solidFill>
                <a:effectLst/>
              </a:rPr>
              <a:t>Riverfly</a:t>
            </a:r>
            <a:r>
              <a:rPr lang="en-GB" sz="1400" b="1" i="0" dirty="0">
                <a:solidFill>
                  <a:schemeClr val="accent6"/>
                </a:solidFill>
                <a:effectLst/>
              </a:rPr>
              <a:t> survey</a:t>
            </a:r>
          </a:p>
          <a:p>
            <a:pPr algn="l" fontAlgn="base"/>
            <a:r>
              <a:rPr lang="en-GB" sz="1400" b="1" i="0" dirty="0">
                <a:effectLst/>
              </a:rPr>
              <a:t>​</a:t>
            </a:r>
          </a:p>
          <a:p>
            <a:pPr algn="l" fontAlgn="base"/>
            <a:r>
              <a:rPr lang="en-GB" sz="1400" b="0" i="0" dirty="0">
                <a:solidFill>
                  <a:srgbClr val="1B2025"/>
                </a:solidFill>
                <a:effectLst/>
              </a:rPr>
              <a:t>Aquatic insects known as </a:t>
            </a:r>
            <a:r>
              <a:rPr lang="en-GB" sz="1400" b="0" i="0" dirty="0" err="1">
                <a:solidFill>
                  <a:srgbClr val="1B2025"/>
                </a:solidFill>
                <a:effectLst/>
              </a:rPr>
              <a:t>riverflies</a:t>
            </a:r>
            <a:r>
              <a:rPr lang="en-GB" sz="1400" b="0" i="0" dirty="0">
                <a:solidFill>
                  <a:srgbClr val="1B2025"/>
                </a:solidFill>
                <a:effectLst/>
              </a:rPr>
              <a:t> are at the base of the food chains for many river species. To provide a recognised measure of ecological health, in partnership with </a:t>
            </a:r>
            <a:r>
              <a:rPr lang="en-GB" sz="1400" b="0" i="0" dirty="0" err="1">
                <a:solidFill>
                  <a:srgbClr val="1B2025"/>
                </a:solidFill>
                <a:effectLst/>
              </a:rPr>
              <a:t>WildFish’s</a:t>
            </a:r>
            <a:r>
              <a:rPr lang="en-GB" sz="1400" b="0" i="0" dirty="0">
                <a:solidFill>
                  <a:srgbClr val="1B2025"/>
                </a:solidFill>
                <a:effectLst/>
              </a:rPr>
              <a:t> </a:t>
            </a:r>
            <a:r>
              <a:rPr lang="en-GB" sz="1400" b="0" i="0" dirty="0" err="1">
                <a:solidFill>
                  <a:srgbClr val="1B2025"/>
                </a:solidFill>
                <a:effectLst/>
              </a:rPr>
              <a:t>SmartRivers</a:t>
            </a:r>
            <a:r>
              <a:rPr lang="en-GB" sz="1400" b="0" i="0" dirty="0">
                <a:solidFill>
                  <a:srgbClr val="1B2025"/>
                </a:solidFill>
                <a:effectLst/>
              </a:rPr>
              <a:t> </a:t>
            </a:r>
            <a:r>
              <a:rPr lang="en-GB" sz="1400" b="0" i="0" dirty="0" err="1">
                <a:solidFill>
                  <a:srgbClr val="1B2025"/>
                </a:solidFill>
                <a:effectLst/>
              </a:rPr>
              <a:t>Riverfly</a:t>
            </a:r>
            <a:r>
              <a:rPr lang="en-GB" sz="1400" b="0" i="0" dirty="0">
                <a:solidFill>
                  <a:srgbClr val="1B2025"/>
                </a:solidFill>
                <a:effectLst/>
              </a:rPr>
              <a:t> Census, “Yealm Dippers” are surveying </a:t>
            </a:r>
            <a:r>
              <a:rPr lang="en-GB" sz="1400" b="0" i="0" dirty="0" err="1">
                <a:solidFill>
                  <a:srgbClr val="1B2025"/>
                </a:solidFill>
                <a:effectLst/>
              </a:rPr>
              <a:t>riverfly</a:t>
            </a:r>
            <a:r>
              <a:rPr lang="en-GB" sz="1400" b="0" i="0" dirty="0">
                <a:solidFill>
                  <a:srgbClr val="1B2025"/>
                </a:solidFill>
                <a:effectLst/>
              </a:rPr>
              <a:t> diversity and abundance throughout our catchment.</a:t>
            </a:r>
          </a:p>
          <a:p>
            <a:pPr algn="l" fontAlgn="base"/>
            <a:r>
              <a:rPr lang="en-GB" sz="1400" b="0" i="0" dirty="0">
                <a:solidFill>
                  <a:srgbClr val="1B2025"/>
                </a:solidFill>
                <a:effectLst/>
              </a:rPr>
              <a:t> </a:t>
            </a:r>
          </a:p>
          <a:p>
            <a:pPr algn="l" fontAlgn="base"/>
            <a:r>
              <a:rPr lang="en-GB" sz="1400" b="0" i="0" dirty="0">
                <a:solidFill>
                  <a:srgbClr val="1B2025"/>
                </a:solidFill>
                <a:effectLst/>
              </a:rPr>
              <a:t>Findings are being mapped against our coincident WRT CSI measures of river water quality to establish associated ecological impact, thus informing the selection of priority sites to protect and restore. Our data also contribute to </a:t>
            </a:r>
            <a:r>
              <a:rPr lang="en-GB" sz="1400" b="0" i="0" dirty="0" err="1">
                <a:solidFill>
                  <a:srgbClr val="1B2025"/>
                </a:solidFill>
                <a:effectLst/>
              </a:rPr>
              <a:t>WildFish’s</a:t>
            </a:r>
            <a:r>
              <a:rPr lang="en-GB" sz="1400" b="0" i="0" dirty="0">
                <a:solidFill>
                  <a:srgbClr val="1B2025"/>
                </a:solidFill>
                <a:effectLst/>
              </a:rPr>
              <a:t> national </a:t>
            </a:r>
            <a:r>
              <a:rPr lang="en-GB" sz="1400" b="0" i="0" dirty="0" err="1">
                <a:solidFill>
                  <a:srgbClr val="1B2025"/>
                </a:solidFill>
                <a:effectLst/>
              </a:rPr>
              <a:t>SmartRivers</a:t>
            </a:r>
            <a:r>
              <a:rPr lang="en-GB" sz="1400" b="0" i="0" dirty="0">
                <a:solidFill>
                  <a:srgbClr val="1B2025"/>
                </a:solidFill>
                <a:effectLst/>
              </a:rPr>
              <a:t> programme, whilst providing a baseline with potential to establish ecological benefits of </a:t>
            </a:r>
            <a:r>
              <a:rPr lang="en-GB" sz="1400" b="0" i="0" dirty="0" err="1">
                <a:solidFill>
                  <a:srgbClr val="1B2025"/>
                </a:solidFill>
                <a:effectLst/>
              </a:rPr>
              <a:t>remediative</a:t>
            </a:r>
            <a:r>
              <a:rPr lang="en-GB" sz="1400" b="0" i="0" dirty="0">
                <a:solidFill>
                  <a:srgbClr val="1B2025"/>
                </a:solidFill>
                <a:effectLst/>
              </a:rPr>
              <a:t> actions through our catchment. </a:t>
            </a:r>
          </a:p>
          <a:p>
            <a:pPr algn="l" fontAlgn="base"/>
            <a:r>
              <a:rPr lang="en-GB" sz="1400" b="0" i="0" dirty="0">
                <a:solidFill>
                  <a:srgbClr val="1B2025"/>
                </a:solidFill>
                <a:effectLst/>
              </a:rPr>
              <a:t>​</a:t>
            </a:r>
          </a:p>
          <a:p>
            <a:pPr algn="l" fontAlgn="base"/>
            <a:r>
              <a:rPr lang="en-GB" sz="1400" b="0" i="0" dirty="0">
                <a:solidFill>
                  <a:srgbClr val="1B2025"/>
                </a:solidFill>
                <a:effectLst/>
              </a:rPr>
              <a:t>To date, this project has sampled 6 strategic sites starting in Autumn 2023, with plans to repeat annually in both spring and autumn at those same sites for a minimum of 3 years.</a:t>
            </a:r>
          </a:p>
          <a:p>
            <a:endParaRPr lang="en-GB" dirty="0"/>
          </a:p>
        </p:txBody>
      </p:sp>
      <p:pic>
        <p:nvPicPr>
          <p:cNvPr id="4" name="Picture 3">
            <a:extLst>
              <a:ext uri="{FF2B5EF4-FFF2-40B4-BE49-F238E27FC236}">
                <a16:creationId xmlns:a16="http://schemas.microsoft.com/office/drawing/2014/main" id="{31FAF81B-8FE2-15D0-6C0B-73AFBE9D1DAD}"/>
              </a:ext>
            </a:extLst>
          </p:cNvPr>
          <p:cNvPicPr>
            <a:picLocks noChangeAspect="1"/>
          </p:cNvPicPr>
          <p:nvPr/>
        </p:nvPicPr>
        <p:blipFill>
          <a:blip r:embed="rId2"/>
          <a:stretch>
            <a:fillRect/>
          </a:stretch>
        </p:blipFill>
        <p:spPr>
          <a:xfrm>
            <a:off x="8905354" y="252406"/>
            <a:ext cx="2794580" cy="3802010"/>
          </a:xfrm>
          <a:prstGeom prst="rect">
            <a:avLst/>
          </a:prstGeom>
        </p:spPr>
      </p:pic>
      <p:pic>
        <p:nvPicPr>
          <p:cNvPr id="6" name="Picture 5">
            <a:extLst>
              <a:ext uri="{FF2B5EF4-FFF2-40B4-BE49-F238E27FC236}">
                <a16:creationId xmlns:a16="http://schemas.microsoft.com/office/drawing/2014/main" id="{D10784DE-E882-FB70-B6F3-F5F0C0FADE96}"/>
              </a:ext>
            </a:extLst>
          </p:cNvPr>
          <p:cNvPicPr>
            <a:picLocks noChangeAspect="1"/>
          </p:cNvPicPr>
          <p:nvPr/>
        </p:nvPicPr>
        <p:blipFill>
          <a:blip r:embed="rId3"/>
          <a:stretch>
            <a:fillRect/>
          </a:stretch>
        </p:blipFill>
        <p:spPr>
          <a:xfrm>
            <a:off x="431321" y="3354225"/>
            <a:ext cx="3389510" cy="3365752"/>
          </a:xfrm>
          <a:prstGeom prst="rect">
            <a:avLst/>
          </a:prstGeom>
        </p:spPr>
      </p:pic>
      <p:pic>
        <p:nvPicPr>
          <p:cNvPr id="8" name="Picture 7">
            <a:extLst>
              <a:ext uri="{FF2B5EF4-FFF2-40B4-BE49-F238E27FC236}">
                <a16:creationId xmlns:a16="http://schemas.microsoft.com/office/drawing/2014/main" id="{5C6B80CC-A914-B8F1-F21A-8098794B7104}"/>
              </a:ext>
            </a:extLst>
          </p:cNvPr>
          <p:cNvPicPr>
            <a:picLocks noChangeAspect="1"/>
          </p:cNvPicPr>
          <p:nvPr/>
        </p:nvPicPr>
        <p:blipFill>
          <a:blip r:embed="rId4"/>
          <a:stretch>
            <a:fillRect/>
          </a:stretch>
        </p:blipFill>
        <p:spPr>
          <a:xfrm>
            <a:off x="4533181" y="4279758"/>
            <a:ext cx="4201111" cy="1514686"/>
          </a:xfrm>
          <a:prstGeom prst="rect">
            <a:avLst/>
          </a:prstGeom>
        </p:spPr>
      </p:pic>
    </p:spTree>
    <p:extLst>
      <p:ext uri="{BB962C8B-B14F-4D97-AF65-F5344CB8AC3E}">
        <p14:creationId xmlns:p14="http://schemas.microsoft.com/office/powerpoint/2010/main" val="99901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8006C4-2E0A-0AA5-BA0F-ED9EA2208B08}"/>
              </a:ext>
            </a:extLst>
          </p:cNvPr>
          <p:cNvSpPr txBox="1"/>
          <p:nvPr/>
        </p:nvSpPr>
        <p:spPr>
          <a:xfrm>
            <a:off x="612475" y="491706"/>
            <a:ext cx="10403457" cy="2308324"/>
          </a:xfrm>
          <a:prstGeom prst="rect">
            <a:avLst/>
          </a:prstGeom>
          <a:noFill/>
        </p:spPr>
        <p:txBody>
          <a:bodyPr wrap="square" rtlCol="0">
            <a:spAutoFit/>
          </a:bodyPr>
          <a:lstStyle/>
          <a:p>
            <a:pPr algn="l" fontAlgn="base"/>
            <a:r>
              <a:rPr lang="en-GB" sz="1400" b="1" i="0" dirty="0">
                <a:solidFill>
                  <a:schemeClr val="accent6"/>
                </a:solidFill>
                <a:effectLst/>
              </a:rPr>
              <a:t>Pollution event reporting</a:t>
            </a:r>
          </a:p>
          <a:p>
            <a:pPr algn="l" fontAlgn="base"/>
            <a:r>
              <a:rPr lang="en-GB" sz="1400" b="1" i="0" dirty="0">
                <a:effectLst/>
              </a:rPr>
              <a:t>​</a:t>
            </a:r>
          </a:p>
          <a:p>
            <a:pPr algn="l" fontAlgn="base"/>
            <a:r>
              <a:rPr lang="en-GB" sz="1400" b="0" i="0" dirty="0">
                <a:solidFill>
                  <a:srgbClr val="1B2025"/>
                </a:solidFill>
                <a:effectLst/>
              </a:rPr>
              <a:t>​The “Yealm Dippers” have reported a number of transient pollution incidents to the Environment Agency (EA), towards helping identify sources of pollution as may possibly include China clay works, sewage treatment works and surface water runoff.  </a:t>
            </a:r>
          </a:p>
          <a:p>
            <a:pPr algn="l" fontAlgn="base"/>
            <a:r>
              <a:rPr lang="en-GB" sz="1400" b="0" i="0" dirty="0">
                <a:solidFill>
                  <a:srgbClr val="1B2025"/>
                </a:solidFill>
                <a:effectLst/>
              </a:rPr>
              <a:t> </a:t>
            </a:r>
          </a:p>
          <a:p>
            <a:pPr algn="l" fontAlgn="base"/>
            <a:r>
              <a:rPr lang="en-GB" sz="1400" b="0" i="0" dirty="0">
                <a:solidFill>
                  <a:srgbClr val="1B2025"/>
                </a:solidFill>
                <a:effectLst/>
              </a:rPr>
              <a:t>Most importantly, based mainly upon inputs from “Yealm Dippers”, the RYWQG collated a 23 page report tendered to the EA evidencing a critical incident involving release of China clay-like material in December 2022, which material smothered the beds of Rivers </a:t>
            </a:r>
            <a:r>
              <a:rPr lang="en-GB" sz="1400" b="0" i="0" dirty="0" err="1">
                <a:solidFill>
                  <a:srgbClr val="1B2025"/>
                </a:solidFill>
                <a:effectLst/>
              </a:rPr>
              <a:t>Piall</a:t>
            </a:r>
            <a:r>
              <a:rPr lang="en-GB" sz="1400" b="0" i="0" dirty="0">
                <a:solidFill>
                  <a:srgbClr val="1B2025"/>
                </a:solidFill>
                <a:effectLst/>
              </a:rPr>
              <a:t> and Yealm for months thereafter, during winter months when fish eggs normally develop.</a:t>
            </a:r>
          </a:p>
          <a:p>
            <a:pPr algn="l" fontAlgn="base"/>
            <a:r>
              <a:rPr lang="en-GB" sz="1400" b="0" i="0" dirty="0">
                <a:solidFill>
                  <a:srgbClr val="1B2025"/>
                </a:solidFill>
                <a:effectLst/>
              </a:rPr>
              <a:t> </a:t>
            </a:r>
          </a:p>
          <a:p>
            <a:endParaRPr lang="en-GB" dirty="0"/>
          </a:p>
        </p:txBody>
      </p:sp>
      <p:pic>
        <p:nvPicPr>
          <p:cNvPr id="4" name="Picture 3">
            <a:extLst>
              <a:ext uri="{FF2B5EF4-FFF2-40B4-BE49-F238E27FC236}">
                <a16:creationId xmlns:a16="http://schemas.microsoft.com/office/drawing/2014/main" id="{2F2FC2BB-6282-F069-E7EC-D7D146A71039}"/>
              </a:ext>
            </a:extLst>
          </p:cNvPr>
          <p:cNvPicPr>
            <a:picLocks noChangeAspect="1"/>
          </p:cNvPicPr>
          <p:nvPr/>
        </p:nvPicPr>
        <p:blipFill>
          <a:blip r:embed="rId2"/>
          <a:stretch>
            <a:fillRect/>
          </a:stretch>
        </p:blipFill>
        <p:spPr>
          <a:xfrm>
            <a:off x="759667" y="2462194"/>
            <a:ext cx="4633967" cy="3904100"/>
          </a:xfrm>
          <a:prstGeom prst="rect">
            <a:avLst/>
          </a:prstGeom>
        </p:spPr>
      </p:pic>
    </p:spTree>
    <p:extLst>
      <p:ext uri="{BB962C8B-B14F-4D97-AF65-F5344CB8AC3E}">
        <p14:creationId xmlns:p14="http://schemas.microsoft.com/office/powerpoint/2010/main" val="94674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BD26F1-8609-76D3-096A-5999FDE2A572}"/>
              </a:ext>
            </a:extLst>
          </p:cNvPr>
          <p:cNvPicPr>
            <a:picLocks noChangeAspect="1"/>
          </p:cNvPicPr>
          <p:nvPr/>
        </p:nvPicPr>
        <p:blipFill>
          <a:blip r:embed="rId2"/>
          <a:stretch>
            <a:fillRect/>
          </a:stretch>
        </p:blipFill>
        <p:spPr>
          <a:xfrm>
            <a:off x="1" y="1"/>
            <a:ext cx="5771072" cy="1493014"/>
          </a:xfrm>
          <a:prstGeom prst="rect">
            <a:avLst/>
          </a:prstGeom>
        </p:spPr>
      </p:pic>
      <p:pic>
        <p:nvPicPr>
          <p:cNvPr id="7" name="Picture 6">
            <a:extLst>
              <a:ext uri="{FF2B5EF4-FFF2-40B4-BE49-F238E27FC236}">
                <a16:creationId xmlns:a16="http://schemas.microsoft.com/office/drawing/2014/main" id="{F7538437-EDAA-4897-B5E2-91EF7AE6B656}"/>
              </a:ext>
            </a:extLst>
          </p:cNvPr>
          <p:cNvPicPr>
            <a:picLocks noChangeAspect="1"/>
          </p:cNvPicPr>
          <p:nvPr/>
        </p:nvPicPr>
        <p:blipFill>
          <a:blip r:embed="rId3"/>
          <a:stretch>
            <a:fillRect/>
          </a:stretch>
        </p:blipFill>
        <p:spPr>
          <a:xfrm>
            <a:off x="0" y="1669303"/>
            <a:ext cx="12192000" cy="1371728"/>
          </a:xfrm>
          <a:prstGeom prst="rect">
            <a:avLst/>
          </a:prstGeom>
        </p:spPr>
      </p:pic>
      <p:pic>
        <p:nvPicPr>
          <p:cNvPr id="9" name="Picture 8">
            <a:extLst>
              <a:ext uri="{FF2B5EF4-FFF2-40B4-BE49-F238E27FC236}">
                <a16:creationId xmlns:a16="http://schemas.microsoft.com/office/drawing/2014/main" id="{1ADB6495-D370-6558-6E9B-A6C5828D85F7}"/>
              </a:ext>
            </a:extLst>
          </p:cNvPr>
          <p:cNvPicPr>
            <a:picLocks noChangeAspect="1"/>
          </p:cNvPicPr>
          <p:nvPr/>
        </p:nvPicPr>
        <p:blipFill>
          <a:blip r:embed="rId4"/>
          <a:stretch>
            <a:fillRect/>
          </a:stretch>
        </p:blipFill>
        <p:spPr>
          <a:xfrm>
            <a:off x="124867" y="4214709"/>
            <a:ext cx="12012804" cy="2557027"/>
          </a:xfrm>
          <a:prstGeom prst="rect">
            <a:avLst/>
          </a:prstGeom>
        </p:spPr>
      </p:pic>
      <p:pic>
        <p:nvPicPr>
          <p:cNvPr id="10" name="Picture 9">
            <a:extLst>
              <a:ext uri="{FF2B5EF4-FFF2-40B4-BE49-F238E27FC236}">
                <a16:creationId xmlns:a16="http://schemas.microsoft.com/office/drawing/2014/main" id="{BE307B8B-834B-D4EF-A011-48805D835D97}"/>
              </a:ext>
            </a:extLst>
          </p:cNvPr>
          <p:cNvPicPr>
            <a:picLocks noChangeAspect="1"/>
          </p:cNvPicPr>
          <p:nvPr/>
        </p:nvPicPr>
        <p:blipFill>
          <a:blip r:embed="rId5"/>
          <a:stretch>
            <a:fillRect/>
          </a:stretch>
        </p:blipFill>
        <p:spPr>
          <a:xfrm>
            <a:off x="9728152" y="3187450"/>
            <a:ext cx="2114694" cy="1831530"/>
          </a:xfrm>
          <a:prstGeom prst="rect">
            <a:avLst/>
          </a:prstGeom>
        </p:spPr>
      </p:pic>
    </p:spTree>
    <p:extLst>
      <p:ext uri="{BB962C8B-B14F-4D97-AF65-F5344CB8AC3E}">
        <p14:creationId xmlns:p14="http://schemas.microsoft.com/office/powerpoint/2010/main" val="195249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F5CF4D-0412-2DB4-68E6-472A543762B3}"/>
              </a:ext>
            </a:extLst>
          </p:cNvPr>
          <p:cNvPicPr>
            <a:picLocks noChangeAspect="1"/>
          </p:cNvPicPr>
          <p:nvPr/>
        </p:nvPicPr>
        <p:blipFill>
          <a:blip r:embed="rId2"/>
          <a:stretch>
            <a:fillRect/>
          </a:stretch>
        </p:blipFill>
        <p:spPr>
          <a:xfrm>
            <a:off x="-7655" y="1401"/>
            <a:ext cx="5925377" cy="3348505"/>
          </a:xfrm>
          <a:prstGeom prst="rect">
            <a:avLst/>
          </a:prstGeom>
        </p:spPr>
      </p:pic>
      <p:pic>
        <p:nvPicPr>
          <p:cNvPr id="5" name="Picture 4">
            <a:extLst>
              <a:ext uri="{FF2B5EF4-FFF2-40B4-BE49-F238E27FC236}">
                <a16:creationId xmlns:a16="http://schemas.microsoft.com/office/drawing/2014/main" id="{5CC43E89-7198-1C8D-88CB-3C1E67B644DC}"/>
              </a:ext>
            </a:extLst>
          </p:cNvPr>
          <p:cNvPicPr>
            <a:picLocks noChangeAspect="1"/>
          </p:cNvPicPr>
          <p:nvPr/>
        </p:nvPicPr>
        <p:blipFill>
          <a:blip r:embed="rId3"/>
          <a:stretch>
            <a:fillRect/>
          </a:stretch>
        </p:blipFill>
        <p:spPr>
          <a:xfrm>
            <a:off x="6008642" y="3349906"/>
            <a:ext cx="5901561" cy="3348505"/>
          </a:xfrm>
          <a:prstGeom prst="rect">
            <a:avLst/>
          </a:prstGeom>
        </p:spPr>
      </p:pic>
      <p:pic>
        <p:nvPicPr>
          <p:cNvPr id="7" name="Picture 6">
            <a:extLst>
              <a:ext uri="{FF2B5EF4-FFF2-40B4-BE49-F238E27FC236}">
                <a16:creationId xmlns:a16="http://schemas.microsoft.com/office/drawing/2014/main" id="{EA9B920C-8C33-9AE8-8EBC-2CEAF6CA3ED6}"/>
              </a:ext>
            </a:extLst>
          </p:cNvPr>
          <p:cNvPicPr>
            <a:picLocks noChangeAspect="1"/>
          </p:cNvPicPr>
          <p:nvPr/>
        </p:nvPicPr>
        <p:blipFill>
          <a:blip r:embed="rId4"/>
          <a:stretch>
            <a:fillRect/>
          </a:stretch>
        </p:blipFill>
        <p:spPr>
          <a:xfrm>
            <a:off x="7358331" y="88493"/>
            <a:ext cx="4248977" cy="956020"/>
          </a:xfrm>
          <a:prstGeom prst="rect">
            <a:avLst/>
          </a:prstGeom>
        </p:spPr>
      </p:pic>
      <p:pic>
        <p:nvPicPr>
          <p:cNvPr id="9" name="Picture 8">
            <a:extLst>
              <a:ext uri="{FF2B5EF4-FFF2-40B4-BE49-F238E27FC236}">
                <a16:creationId xmlns:a16="http://schemas.microsoft.com/office/drawing/2014/main" id="{C8872804-B70F-4819-7075-A131443A85C1}"/>
              </a:ext>
            </a:extLst>
          </p:cNvPr>
          <p:cNvPicPr>
            <a:picLocks noChangeAspect="1"/>
          </p:cNvPicPr>
          <p:nvPr/>
        </p:nvPicPr>
        <p:blipFill>
          <a:blip r:embed="rId5"/>
          <a:stretch>
            <a:fillRect/>
          </a:stretch>
        </p:blipFill>
        <p:spPr>
          <a:xfrm>
            <a:off x="6260509" y="1168139"/>
            <a:ext cx="4427619" cy="956816"/>
          </a:xfrm>
          <a:prstGeom prst="rect">
            <a:avLst/>
          </a:prstGeom>
        </p:spPr>
      </p:pic>
      <p:pic>
        <p:nvPicPr>
          <p:cNvPr id="11" name="Picture 10">
            <a:extLst>
              <a:ext uri="{FF2B5EF4-FFF2-40B4-BE49-F238E27FC236}">
                <a16:creationId xmlns:a16="http://schemas.microsoft.com/office/drawing/2014/main" id="{94AE0427-5427-C38E-B44C-3242EE40ACB9}"/>
              </a:ext>
            </a:extLst>
          </p:cNvPr>
          <p:cNvPicPr>
            <a:picLocks noChangeAspect="1"/>
          </p:cNvPicPr>
          <p:nvPr/>
        </p:nvPicPr>
        <p:blipFill>
          <a:blip r:embed="rId6"/>
          <a:stretch>
            <a:fillRect/>
          </a:stretch>
        </p:blipFill>
        <p:spPr>
          <a:xfrm>
            <a:off x="7358331" y="2212060"/>
            <a:ext cx="4519374" cy="1050740"/>
          </a:xfrm>
          <a:prstGeom prst="rect">
            <a:avLst/>
          </a:prstGeom>
        </p:spPr>
      </p:pic>
      <p:pic>
        <p:nvPicPr>
          <p:cNvPr id="13" name="Picture 12">
            <a:extLst>
              <a:ext uri="{FF2B5EF4-FFF2-40B4-BE49-F238E27FC236}">
                <a16:creationId xmlns:a16="http://schemas.microsoft.com/office/drawing/2014/main" id="{76F19565-DE06-6D92-9FFD-F079E1DEEAC3}"/>
              </a:ext>
            </a:extLst>
          </p:cNvPr>
          <p:cNvPicPr>
            <a:picLocks noChangeAspect="1"/>
          </p:cNvPicPr>
          <p:nvPr/>
        </p:nvPicPr>
        <p:blipFill>
          <a:blip r:embed="rId7"/>
          <a:stretch>
            <a:fillRect/>
          </a:stretch>
        </p:blipFill>
        <p:spPr>
          <a:xfrm>
            <a:off x="110239" y="3409341"/>
            <a:ext cx="4798192" cy="966037"/>
          </a:xfrm>
          <a:prstGeom prst="rect">
            <a:avLst/>
          </a:prstGeom>
        </p:spPr>
      </p:pic>
      <p:pic>
        <p:nvPicPr>
          <p:cNvPr id="15" name="Picture 14">
            <a:extLst>
              <a:ext uri="{FF2B5EF4-FFF2-40B4-BE49-F238E27FC236}">
                <a16:creationId xmlns:a16="http://schemas.microsoft.com/office/drawing/2014/main" id="{2C7E16A7-C584-CAAF-B95C-916D3F0EEBF1}"/>
              </a:ext>
            </a:extLst>
          </p:cNvPr>
          <p:cNvPicPr>
            <a:picLocks noChangeAspect="1"/>
          </p:cNvPicPr>
          <p:nvPr/>
        </p:nvPicPr>
        <p:blipFill>
          <a:blip r:embed="rId8"/>
          <a:stretch>
            <a:fillRect/>
          </a:stretch>
        </p:blipFill>
        <p:spPr>
          <a:xfrm>
            <a:off x="600477" y="4501778"/>
            <a:ext cx="4709112" cy="1083226"/>
          </a:xfrm>
          <a:prstGeom prst="rect">
            <a:avLst/>
          </a:prstGeom>
        </p:spPr>
      </p:pic>
      <p:pic>
        <p:nvPicPr>
          <p:cNvPr id="17" name="Picture 16">
            <a:extLst>
              <a:ext uri="{FF2B5EF4-FFF2-40B4-BE49-F238E27FC236}">
                <a16:creationId xmlns:a16="http://schemas.microsoft.com/office/drawing/2014/main" id="{96F8F8A3-7DA4-8CC9-760C-44A859941169}"/>
              </a:ext>
            </a:extLst>
          </p:cNvPr>
          <p:cNvPicPr>
            <a:picLocks noChangeAspect="1"/>
          </p:cNvPicPr>
          <p:nvPr/>
        </p:nvPicPr>
        <p:blipFill>
          <a:blip r:embed="rId9"/>
          <a:stretch>
            <a:fillRect/>
          </a:stretch>
        </p:blipFill>
        <p:spPr>
          <a:xfrm>
            <a:off x="110239" y="5711404"/>
            <a:ext cx="4115114" cy="1083226"/>
          </a:xfrm>
          <a:prstGeom prst="rect">
            <a:avLst/>
          </a:prstGeom>
        </p:spPr>
      </p:pic>
    </p:spTree>
    <p:extLst>
      <p:ext uri="{BB962C8B-B14F-4D97-AF65-F5344CB8AC3E}">
        <p14:creationId xmlns:p14="http://schemas.microsoft.com/office/powerpoint/2010/main" val="1621818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TotalTime>
  <Words>953</Words>
  <Application>Microsoft Office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Thomas</dc:creator>
  <cp:lastModifiedBy>Dan Thomas</cp:lastModifiedBy>
  <cp:revision>1</cp:revision>
  <dcterms:created xsi:type="dcterms:W3CDTF">2025-03-12T17:30:21Z</dcterms:created>
  <dcterms:modified xsi:type="dcterms:W3CDTF">2025-03-12T18:07:38Z</dcterms:modified>
</cp:coreProperties>
</file>